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2" r:id="rId16"/>
    <p:sldId id="276" r:id="rId17"/>
    <p:sldId id="277" r:id="rId18"/>
    <p:sldId id="278" r:id="rId19"/>
    <p:sldId id="279" r:id="rId20"/>
    <p:sldId id="280" r:id="rId21"/>
    <p:sldId id="283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Arial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Arial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Arial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Arial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/>
        <a:ea typeface="+mn-ea"/>
        <a:cs typeface="Arial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/>
        <a:ea typeface="+mn-ea"/>
        <a:cs typeface="Arial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/>
        <a:ea typeface="+mn-ea"/>
        <a:cs typeface="Arial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/>
        <a:ea typeface="+mn-ea"/>
        <a:cs typeface="Arial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/>
        <a:ea typeface="+mn-ea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722" autoAdjust="0"/>
    <p:restoredTop sz="94595" autoAdjust="0"/>
  </p:normalViewPr>
  <p:slideViewPr>
    <p:cSldViewPr>
      <p:cViewPr>
        <p:scale>
          <a:sx n="100" d="100"/>
          <a:sy n="100" d="100"/>
        </p:scale>
        <p:origin x="-78" y="-72"/>
      </p:cViewPr>
      <p:guideLst>
        <p:guide orient="horz" pos="215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>
        <p:scale>
          <a:sx n="100" d="100"/>
          <a:sy n="100" d="100"/>
        </p:scale>
        <p:origin x="0" y="0"/>
      </p:cViewPr>
      <p:guideLst>
        <p:guide orient="horz" pos="2878"/>
        <p:guide pos="2158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33FA7565-757D-40C5-A5AB-AFE1E53A3BF0}" type="datetime1">
              <a:rPr lang="ru-RU"/>
              <a:pPr lvl="0">
                <a:defRPr/>
              </a:pPr>
              <a:t>26.09.2021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BC29B088-2D3C-4661-B09C-021732AAD940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3"/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3" name="Заметки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endParaRPr lang="ru-RU" altLang="en-US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C29B088-2D3C-4661-B09C-021732AAD940}" type="slidenum">
              <a:rPr lang="en-US"/>
              <a:pPr lvl="0"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C29B088-2D3C-4661-B09C-021732AAD940}" type="slidenum">
              <a:rPr lang="en-US"/>
              <a:pPr lvl="0"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30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73731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73732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33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3734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735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736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73737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73738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39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40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41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42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743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7374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374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3746" name="Rectangle 1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3747" name="Rectangle 19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3748" name="Rectangle 2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51BA67E-AF9E-4406-8E64-FC97DE609AB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D41E6-3353-4973-BE39-26DC8C4BEBC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A8B40-E3D9-4EBA-B2ED-B8BFC9E280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A993A-6A04-47E8-A7D1-1F9270C5221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4A3AD9-D5B5-4E5A-9ED1-178FC4C9CCF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F199E6-62CA-4CC6-BAB3-8D577B74BE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BB2C2-A431-41E6-87BB-1A2B8C061F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D88B7C-849A-43DA-ACEE-0CD6FBA0F8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79A851-EDA3-4023-9A95-EA16B292C2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909EF-D309-477E-B647-48FA8E3A00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EFC10-09D4-4774-B482-06D7151A08A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E511DDE-CDCA-42B4-94A6-A1865A6335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6957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1066800" y="4114800"/>
            <a:ext cx="75438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A5278F4-1652-4E72-9B76-ED3FA4C0E0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5CF0F49-8242-421A-802C-799ED28FC3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72707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708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72709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72710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11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12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13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14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15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16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17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718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7271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2720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272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7272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7272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C84CE351-A2B4-44EA-845C-80C4A157817C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057400" y="1997075"/>
            <a:ext cx="7086600" cy="1431925"/>
          </a:xfrm>
        </p:spPr>
        <p:txBody>
          <a:bodyPr/>
          <a:lstStyle/>
          <a:p>
            <a:pPr lvl="0">
              <a:defRPr/>
            </a:pPr>
            <a:r>
              <a:rPr lang="ru-RU" sz="4000" dirty="0" smtClean="0">
                <a:solidFill>
                  <a:schemeClr val="hlink"/>
                </a:solidFill>
              </a:rPr>
              <a:t>«Особенности развития речи детей с использованием игр и упражнений»</a:t>
            </a:r>
            <a:endParaRPr lang="ru-RU" sz="4000" dirty="0">
              <a:solidFill>
                <a:schemeClr val="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743200" y="4953000"/>
            <a:ext cx="6400800" cy="1752600"/>
          </a:xfr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ru-RU" sz="2400" dirty="0"/>
              <a:t>        </a:t>
            </a:r>
            <a:r>
              <a:rPr lang="ru-RU" sz="2400" dirty="0" smtClean="0"/>
              <a:t>Подготовила воспитатель МБДОУ «Детский сад № 10 «Сказка»                г. Алатыря ЧР </a:t>
            </a:r>
          </a:p>
          <a:p>
            <a:pPr algn="ctr">
              <a:lnSpc>
                <a:spcPct val="90000"/>
              </a:lnSpc>
              <a:buNone/>
              <a:defRPr/>
            </a:pPr>
            <a:r>
              <a:rPr lang="ru-RU" sz="2400" smtClean="0"/>
              <a:t>     Кларькова</a:t>
            </a:r>
            <a:r>
              <a:rPr lang="ru-RU" sz="2400" dirty="0" smtClean="0"/>
              <a:t> </a:t>
            </a:r>
            <a:r>
              <a:rPr lang="ru-RU" sz="2400" dirty="0" smtClean="0"/>
              <a:t>Ольга Анатольевна</a:t>
            </a:r>
            <a:endParaRPr lang="ru-RU" sz="2400" dirty="0"/>
          </a:p>
        </p:txBody>
      </p:sp>
      <p:pic>
        <p:nvPicPr>
          <p:cNvPr id="5125" name="Picture 5" descr="Obobshhenie-pedagogicheskogo-opyta-po-teme-«Razvitie-rechi-v-doshkolnom-vozraste»"/>
          <p:cNvPicPr>
            <a:picLocks noChangeAspect="1" noChangeArrowheads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57213" y="4524390"/>
            <a:ext cx="2514600" cy="18256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dsp="http://schemas.microsoft.com/office/drawing/2008/diagram" xmlns:dgm="http://schemas.openxmlformats.org/drawingml/2006/diagram" xmlns:c="http://schemas.openxmlformats.org/drawingml/2006/chart" xmlns="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457200"/>
            <a:ext cx="8686800" cy="6019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600">
                <a:solidFill>
                  <a:srgbClr val="FF3300"/>
                </a:solidFill>
              </a:rPr>
              <a:t>Хорошая речь</a:t>
            </a:r>
            <a:r>
              <a:rPr lang="ru-RU" sz="2600"/>
              <a:t> – важное условие развития личности ребенка. Чем богаче и правильнее у ребенка речь</a:t>
            </a:r>
            <a:r>
              <a:rPr lang="en-US" sz="2600"/>
              <a:t>,</a:t>
            </a:r>
            <a:r>
              <a:rPr lang="ru-RU" sz="2600"/>
              <a:t> тем легче высказывать ему свои мысли</a:t>
            </a:r>
            <a:r>
              <a:rPr lang="en-US" sz="2600"/>
              <a:t>,</a:t>
            </a:r>
            <a:r>
              <a:rPr lang="ru-RU" sz="2600"/>
              <a:t> тем шире его возможности познания окружающего мира</a:t>
            </a:r>
            <a:r>
              <a:rPr lang="en-US" sz="2600"/>
              <a:t>,</a:t>
            </a:r>
            <a:r>
              <a:rPr lang="ru-RU" sz="2600"/>
              <a:t> тем активнее осуществляется его психическое развитие. Но речь ребенка не является врожденной функцией. Она развивается постепенно</a:t>
            </a:r>
            <a:r>
              <a:rPr lang="en-US" sz="2600"/>
              <a:t>,</a:t>
            </a:r>
            <a:r>
              <a:rPr lang="ru-RU" sz="2600"/>
              <a:t> вместе с его ростом и развитием. Речь необходима формировать и развивать в комплексе с общим развитием ребенка.</a:t>
            </a:r>
          </a:p>
          <a:p>
            <a:pPr>
              <a:buFont typeface="Wingdings" pitchFamily="2" charset="2"/>
              <a:buNone/>
            </a:pPr>
            <a:r>
              <a:rPr lang="ru-RU" sz="2600"/>
              <a:t>Гораздно успешнее это осуществлять</a:t>
            </a:r>
            <a:r>
              <a:rPr lang="en-US" sz="2600"/>
              <a:t>,</a:t>
            </a:r>
            <a:r>
              <a:rPr lang="ru-RU" sz="2600"/>
              <a:t> используя игры. Так как </a:t>
            </a:r>
            <a:r>
              <a:rPr lang="ru-RU" sz="2600">
                <a:solidFill>
                  <a:srgbClr val="FF3300"/>
                </a:solidFill>
              </a:rPr>
              <a:t>в дошкольном возрасте</a:t>
            </a:r>
            <a:r>
              <a:rPr lang="ru-RU" sz="2600"/>
              <a:t> </a:t>
            </a:r>
            <a:r>
              <a:rPr lang="ru-RU" sz="2600">
                <a:solidFill>
                  <a:srgbClr val="FF3300"/>
                </a:solidFill>
              </a:rPr>
              <a:t>игровая деятельность</a:t>
            </a:r>
            <a:r>
              <a:rPr lang="ru-RU" sz="2600"/>
              <a:t> </a:t>
            </a:r>
            <a:r>
              <a:rPr lang="ru-RU" sz="2600">
                <a:solidFill>
                  <a:srgbClr val="FF3300"/>
                </a:solidFill>
              </a:rPr>
              <a:t>является ведущей.</a:t>
            </a:r>
            <a:r>
              <a:rPr lang="ru-RU" sz="26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381000"/>
            <a:ext cx="8077200" cy="5715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200" dirty="0" smtClean="0">
                <a:solidFill>
                  <a:srgbClr val="FF3300"/>
                </a:solidFill>
              </a:rPr>
              <a:t>Использование двигательно-речевых миниатюр</a:t>
            </a:r>
            <a:r>
              <a:rPr lang="ru-RU" sz="2200" dirty="0" smtClean="0"/>
              <a:t> </a:t>
            </a:r>
            <a:r>
              <a:rPr lang="ru-RU" sz="2200" dirty="0"/>
              <a:t>способствует созданию заинтересованной</a:t>
            </a:r>
            <a:r>
              <a:rPr lang="en-US" sz="2200" dirty="0"/>
              <a:t>,</a:t>
            </a:r>
            <a:r>
              <a:rPr lang="ru-RU" sz="2200" dirty="0"/>
              <a:t> непринуждённой обстановки; повышает речевую </a:t>
            </a:r>
            <a:r>
              <a:rPr lang="ru-RU" sz="2200" dirty="0" smtClean="0"/>
              <a:t>мотивацию и двигательную активность,  </a:t>
            </a:r>
            <a:r>
              <a:rPr lang="ru-RU" sz="2200" dirty="0"/>
              <a:t>побуждает детей к общению друг с другом; процесс мышления протекает быстрее</a:t>
            </a:r>
            <a:r>
              <a:rPr lang="en-US" sz="2200" dirty="0"/>
              <a:t>,</a:t>
            </a:r>
            <a:r>
              <a:rPr lang="ru-RU" sz="2200" dirty="0"/>
              <a:t> новые навыки усваиваются </a:t>
            </a:r>
            <a:r>
              <a:rPr lang="ru-RU" sz="2200" dirty="0" smtClean="0"/>
              <a:t>прочнее.</a:t>
            </a:r>
          </a:p>
          <a:p>
            <a:pPr>
              <a:buFont typeface="Wingdings" pitchFamily="2" charset="2"/>
              <a:buNone/>
            </a:pPr>
            <a:r>
              <a:rPr lang="ru-RU" sz="2200" dirty="0" err="1" smtClean="0">
                <a:solidFill>
                  <a:srgbClr val="FF3300"/>
                </a:solidFill>
              </a:rPr>
              <a:t>Двигательно</a:t>
            </a:r>
            <a:r>
              <a:rPr lang="ru-RU" sz="2200" dirty="0" smtClean="0">
                <a:solidFill>
                  <a:srgbClr val="FF3300"/>
                </a:solidFill>
              </a:rPr>
              <a:t> –речевые миниатюры  это небольшие по содержанию стихотворные произведения, сопровождаемые различными движениями </a:t>
            </a:r>
            <a:r>
              <a:rPr lang="ru-RU" sz="2200" dirty="0" smtClean="0"/>
              <a:t> </a:t>
            </a:r>
            <a:r>
              <a:rPr lang="ru-RU" sz="2200" dirty="0"/>
              <a:t>– </a:t>
            </a:r>
            <a:r>
              <a:rPr lang="ru-RU" sz="1800" dirty="0"/>
              <a:t>прекрасное</a:t>
            </a:r>
            <a:r>
              <a:rPr lang="ru-RU" sz="2200" dirty="0"/>
              <a:t> </a:t>
            </a:r>
            <a:r>
              <a:rPr lang="ru-RU" sz="1800" dirty="0"/>
              <a:t>средство обучения и развития</a:t>
            </a:r>
            <a:r>
              <a:rPr lang="en-US" sz="1800" dirty="0"/>
              <a:t>,</a:t>
            </a:r>
            <a:r>
              <a:rPr lang="ru-RU" sz="1800" dirty="0"/>
              <a:t> используемое при усвоении любого программного материала. Специально подобранные </a:t>
            </a:r>
            <a:r>
              <a:rPr lang="ru-RU" sz="1800" dirty="0" smtClean="0"/>
              <a:t>миниатюры </a:t>
            </a:r>
            <a:r>
              <a:rPr lang="ru-RU" sz="1800" dirty="0"/>
              <a:t>дают возможность благоприятно воздействовать на все компоненты </a:t>
            </a:r>
            <a:r>
              <a:rPr lang="ru-RU" sz="1800" dirty="0" smtClean="0"/>
              <a:t>речи и двигательные умения. При использовании миниатюр ребенок  </a:t>
            </a:r>
            <a:r>
              <a:rPr lang="ru-RU" sz="1800" dirty="0"/>
              <a:t>получает возможность </a:t>
            </a:r>
            <a:r>
              <a:rPr lang="ru-RU" sz="1800" dirty="0" smtClean="0"/>
              <a:t>в непринуждённой игровой форме обогащать </a:t>
            </a:r>
            <a:r>
              <a:rPr lang="ru-RU" sz="1800" dirty="0"/>
              <a:t>и закреплять словарь</a:t>
            </a:r>
            <a:r>
              <a:rPr lang="en-US" sz="1800" dirty="0"/>
              <a:t>,</a:t>
            </a:r>
            <a:r>
              <a:rPr lang="ru-RU" sz="1800" dirty="0"/>
              <a:t> формировать грамматические категории</a:t>
            </a:r>
            <a:r>
              <a:rPr lang="en-US" sz="1800" dirty="0"/>
              <a:t>,</a:t>
            </a:r>
            <a:r>
              <a:rPr lang="ru-RU" sz="1800" dirty="0"/>
              <a:t> развивать связную речь</a:t>
            </a:r>
            <a:r>
              <a:rPr lang="en-US" sz="1800" dirty="0"/>
              <a:t>,</a:t>
            </a:r>
            <a:r>
              <a:rPr lang="ru-RU" sz="1800" dirty="0"/>
              <a:t> расширять знания об окружающем мире</a:t>
            </a:r>
            <a:r>
              <a:rPr lang="en-US" sz="1800" dirty="0"/>
              <a:t>,</a:t>
            </a:r>
            <a:r>
              <a:rPr lang="ru-RU" sz="1800" dirty="0"/>
              <a:t> развивать словесное творчество</a:t>
            </a:r>
            <a:r>
              <a:rPr lang="en-US" sz="1800" dirty="0"/>
              <a:t>,</a:t>
            </a:r>
            <a:r>
              <a:rPr lang="ru-RU" sz="1800" dirty="0"/>
              <a:t> развивать коммуникативные навыки.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       </a:t>
            </a:r>
            <a:r>
              <a:rPr lang="ru-RU" sz="4000">
                <a:solidFill>
                  <a:srgbClr val="FF3300"/>
                </a:solidFill>
              </a:rPr>
              <a:t>Основные задачи             </a:t>
            </a:r>
            <a:br>
              <a:rPr lang="ru-RU" sz="4000">
                <a:solidFill>
                  <a:srgbClr val="FF3300"/>
                </a:solidFill>
              </a:rPr>
            </a:br>
            <a:r>
              <a:rPr lang="ru-RU" sz="4000">
                <a:solidFill>
                  <a:srgbClr val="FF3300"/>
                </a:solidFill>
              </a:rPr>
              <a:t>      речевого развития</a:t>
            </a:r>
            <a:r>
              <a:rPr lang="ru-RU" sz="4000"/>
              <a:t> 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-"/>
            </a:pPr>
            <a:r>
              <a:rPr lang="ru-RU" sz="2800"/>
              <a:t>Развитие звуковой культуры речи;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800"/>
              <a:t>Формирование грамматического строя речи;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800"/>
              <a:t>Обогащение словарного запаса;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ru-RU" sz="2800"/>
              <a:t>Развитие связной речи.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sz="2800"/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/>
              <a:t>Речь ребенка формируется поэтапно и на каждом возрастном этапе решаются свои задачи речевого развития ребенка.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09600"/>
            <a:ext cx="7543800" cy="1431925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FF3300"/>
                </a:solidFill>
              </a:rPr>
              <a:t>Особенности</a:t>
            </a:r>
            <a:br>
              <a:rPr lang="ru-RU" sz="4000" dirty="0" smtClean="0">
                <a:solidFill>
                  <a:srgbClr val="FF3300"/>
                </a:solidFill>
              </a:rPr>
            </a:br>
            <a:r>
              <a:rPr lang="ru-RU" sz="4000" dirty="0" smtClean="0">
                <a:solidFill>
                  <a:srgbClr val="FF3300"/>
                </a:solidFill>
              </a:rPr>
              <a:t> развития речи    </a:t>
            </a:r>
            <a:r>
              <a:rPr lang="ru-RU" sz="4000" dirty="0">
                <a:solidFill>
                  <a:srgbClr val="FF3300"/>
                </a:solidFill>
              </a:rPr>
              <a:t/>
            </a:r>
            <a:br>
              <a:rPr lang="ru-RU" sz="4000" dirty="0">
                <a:solidFill>
                  <a:srgbClr val="FF3300"/>
                </a:solidFill>
              </a:rPr>
            </a:br>
            <a:r>
              <a:rPr lang="ru-RU" sz="4000" dirty="0">
                <a:solidFill>
                  <a:srgbClr val="FF3300"/>
                </a:solidFill>
              </a:rPr>
              <a:t>    младших дошкольников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 sz="2800" dirty="0"/>
          </a:p>
          <a:p>
            <a:pPr>
              <a:buFont typeface="Wingdings" pitchFamily="2" charset="2"/>
              <a:buNone/>
            </a:pPr>
            <a:endParaRPr lang="ru-RU" sz="2800" dirty="0"/>
          </a:p>
          <a:p>
            <a:pPr>
              <a:buFont typeface="Wingdings" pitchFamily="2" charset="2"/>
              <a:buNone/>
            </a:pPr>
            <a:r>
              <a:rPr lang="ru-RU" sz="2800" dirty="0"/>
              <a:t>Ведущая линия развития речи детей 3-4 лет – это воспитание звуковой культуры речи</a:t>
            </a:r>
            <a:r>
              <a:rPr lang="en-US" sz="2800" dirty="0"/>
              <a:t>,</a:t>
            </a:r>
            <a:r>
              <a:rPr lang="ru-RU" sz="2800" dirty="0"/>
              <a:t> обучение правильному звукопроизношению</a:t>
            </a:r>
            <a:r>
              <a:rPr lang="en-US" sz="2800" dirty="0"/>
              <a:t>,</a:t>
            </a:r>
            <a:r>
              <a:rPr lang="ru-RU" sz="2800" dirty="0"/>
              <a:t> формирование грамматического строя речи</a:t>
            </a:r>
            <a:r>
              <a:rPr lang="ru-RU" sz="2800" dirty="0" smtClean="0"/>
              <a:t>. Движения носят подражательный характер.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7350" name="Group 3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00197687"/>
              </p:ext>
            </p:extLst>
          </p:nvPr>
        </p:nvGraphicFramePr>
        <p:xfrm>
          <a:off x="381000" y="304800"/>
          <a:ext cx="8305800" cy="6367526"/>
        </p:xfrm>
        <a:graphic>
          <a:graphicData uri="http://schemas.openxmlformats.org/drawingml/2006/table">
            <a:tbl>
              <a:tblPr/>
              <a:tblGrid>
                <a:gridCol w="4152900"/>
                <a:gridCol w="41529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Unicode MS" pitchFamily="34" charset="-128"/>
                          <a:cs typeface="Arial" charset="0"/>
                        </a:rPr>
                        <a:t>             Игры и упражнения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Unicode MS" pitchFamily="34" charset="-128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Unicode MS" pitchFamily="34" charset="-128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 Unicode MS" pitchFamily="34" charset="-128"/>
                          <a:cs typeface="Arial" charset="0"/>
                        </a:rPr>
                        <a:t>              направленные на: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               Название игры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Звукоподражание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«Чей это голос?»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«Кто как говорит»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Нахождение предмета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ориентируясь на его признаки и действия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«Угадай игрушку»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«Про кого я говорю»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Выделение и обозначение признаков предмета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«Скажи какой»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«Исправь ошибку»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«Кто больше увидит и назовёт»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«Что напутал Буратино»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«Какая кукла»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Соотношение предметов с разными характеристиками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«Сравни кукол»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«Сравни медвежат»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«Сравни разных зверят»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«Кто лучше похвалит»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Ознакомление с противоположностями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«Куклы рисуют и гуляют»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«Куклы: веселая и грустная»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Закрепление представления об обобщающих словах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«Назови одним словом»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Образование форм род. падежа мн. числа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существительных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«Чего не стало?»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«Прятки»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Подбор глаголов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«Кто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что умеет делать?»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«Где что можно делать? 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«Закончи предложение»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«Оркестр»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«Добавь слово»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«Кто назовёт больше действий»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Придумывание окончания рассказа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нового окончания знакомой сказки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«Расскажи про Олю и зайчика»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«Козлята и зайчик»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Игры – инсценировки с игрушками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По сказкам: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Заюшкина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избушка»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«Теремок»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 Маша и медведь» 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49317" y="325395"/>
            <a:ext cx="7543800" cy="1431925"/>
          </a:xfrm>
        </p:spPr>
        <p:txBody>
          <a:bodyPr/>
          <a:lstStyle/>
          <a:p>
            <a:pPr algn="ctr"/>
            <a:r>
              <a:rPr lang="ru-RU" sz="3600" dirty="0"/>
              <a:t>     </a:t>
            </a:r>
            <a:r>
              <a:rPr lang="ru-RU" sz="2800" dirty="0" smtClean="0">
                <a:solidFill>
                  <a:srgbClr val="FF3300"/>
                </a:solidFill>
              </a:rPr>
              <a:t>двигательно-речевые игры-    миниатюры    </a:t>
            </a:r>
            <a:r>
              <a:rPr lang="ru-RU" sz="2400" dirty="0">
                <a:solidFill>
                  <a:srgbClr val="FF3300"/>
                </a:solidFill>
              </a:rPr>
              <a:t>ДЛЯ РАЗВИТИЯ РЕЧИ ДЕТЕЙ</a:t>
            </a:r>
            <a:br>
              <a:rPr lang="ru-RU" sz="2400" dirty="0">
                <a:solidFill>
                  <a:srgbClr val="FF3300"/>
                </a:solidFill>
              </a:rPr>
            </a:br>
            <a:r>
              <a:rPr lang="ru-RU" sz="2400" dirty="0">
                <a:solidFill>
                  <a:srgbClr val="FF3300"/>
                </a:solidFill>
              </a:rPr>
              <a:t>     ПЯТОГО ГОДА ЖИЗНИ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Ведущая линия развития детей данного возраста – обогащение словарного запаса. Продолжается работа по воспитанию звуковой культуры речи (формирование правильного звукопроизношения</a:t>
            </a:r>
            <a:r>
              <a:rPr lang="en-US" sz="2400" dirty="0"/>
              <a:t>,</a:t>
            </a:r>
            <a:r>
              <a:rPr lang="ru-RU" sz="2400" dirty="0"/>
              <a:t> развитие фонематического восприятия</a:t>
            </a:r>
            <a:r>
              <a:rPr lang="en-US" sz="2400" dirty="0"/>
              <a:t>, </a:t>
            </a:r>
            <a:r>
              <a:rPr lang="ru-RU" sz="2400" dirty="0"/>
              <a:t>голосового аппарата</a:t>
            </a:r>
            <a:r>
              <a:rPr lang="en-US" sz="2400" dirty="0"/>
              <a:t>,</a:t>
            </a:r>
            <a:r>
              <a:rPr lang="ru-RU" sz="2400" dirty="0"/>
              <a:t> речевого дыхания</a:t>
            </a:r>
            <a:r>
              <a:rPr lang="en-US" sz="2400" dirty="0"/>
              <a:t>,</a:t>
            </a:r>
            <a:r>
              <a:rPr lang="ru-RU" sz="2400" dirty="0"/>
              <a:t> умения пользоваться умеренным темпом речи и интонационными средствами выразительности).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 smtClean="0"/>
              <a:t>    Движения становятся более разнообразными.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230" name="Group 46"/>
          <p:cNvGraphicFramePr>
            <a:graphicFrameLocks noGrp="1"/>
          </p:cNvGraphicFramePr>
          <p:nvPr/>
        </p:nvGraphicFramePr>
        <p:xfrm>
          <a:off x="457200" y="304800"/>
          <a:ext cx="8153400" cy="5709222"/>
        </p:xfrm>
        <a:graphic>
          <a:graphicData uri="http://schemas.openxmlformats.org/drawingml/2006/table">
            <a:tbl>
              <a:tblPr/>
              <a:tblGrid>
                <a:gridCol w="4076700"/>
                <a:gridCol w="40767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         Игры и упражнения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          направленные на: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              Название игры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3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Развитие слухового восприятия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интонационной выразительности речи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«Найди первый звук»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«Как слово звучит»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«Громко-шепотом»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«Как говорит Таня?»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5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Обогащение словарного запаса (подбор синонимов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однокоренных слов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многозначных слов)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«Кто больше слов скажет»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«Кто заблудился?»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«Кого можно гладить»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«Шишка»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«Ручка-ножка»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«Как сказать по-другому»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3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Формирование грамматического строя речи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«Кто это ползёт»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«Какие бывают иголки»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5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Развитие связной речи (составление сказки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совместного рассказа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творческого рассказа)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«Приключения Маши в лесу»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«Расскажем про белочку»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«В гостях у лесника»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FF3300"/>
                </a:solidFill>
              </a:rPr>
              <a:t>  </a:t>
            </a:r>
            <a:r>
              <a:rPr lang="ru-RU" sz="3200" dirty="0">
                <a:solidFill>
                  <a:srgbClr val="FF3300"/>
                </a:solidFill>
              </a:rPr>
              <a:t>Игры и упражнения по развитию</a:t>
            </a:r>
            <a:br>
              <a:rPr lang="ru-RU" sz="3200" dirty="0">
                <a:solidFill>
                  <a:srgbClr val="FF3300"/>
                </a:solidFill>
              </a:rPr>
            </a:br>
            <a:r>
              <a:rPr lang="ru-RU" sz="3200" dirty="0">
                <a:solidFill>
                  <a:srgbClr val="FF3300"/>
                </a:solidFill>
              </a:rPr>
              <a:t>        речи для детей старшего дошкольного  </a:t>
            </a:r>
            <a:r>
              <a:rPr lang="ru-RU" sz="3200" dirty="0" smtClean="0">
                <a:solidFill>
                  <a:srgbClr val="FF3300"/>
                </a:solidFill>
              </a:rPr>
              <a:t>возраста (6-7 лет) </a:t>
            </a:r>
            <a:endParaRPr lang="ru-RU" sz="3200" dirty="0">
              <a:solidFill>
                <a:srgbClr val="FF3300"/>
              </a:solidFill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438400"/>
            <a:ext cx="75438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/>
              <a:t>Основной задачей работы с детьми старшего дошкольного возраста является развитие связной речи</a:t>
            </a:r>
            <a:r>
              <a:rPr lang="en-US" sz="2400"/>
              <a:t>,</a:t>
            </a:r>
            <a:r>
              <a:rPr lang="ru-RU" sz="2400"/>
              <a:t> усвоение фонетической стороны речи. Проводится работа по дальнейшему совершенствованию речевого слуха</a:t>
            </a:r>
            <a:r>
              <a:rPr lang="en-US" sz="2400"/>
              <a:t>,</a:t>
            </a:r>
            <a:r>
              <a:rPr lang="ru-RU" sz="2400"/>
              <a:t> закрепление навыков чёткой</a:t>
            </a:r>
            <a:r>
              <a:rPr lang="en-US" sz="2400"/>
              <a:t>,</a:t>
            </a:r>
            <a:r>
              <a:rPr lang="ru-RU" sz="2400"/>
              <a:t> правильной</a:t>
            </a:r>
            <a:r>
              <a:rPr lang="en-US" sz="2400"/>
              <a:t>,</a:t>
            </a:r>
            <a:r>
              <a:rPr lang="ru-RU" sz="2400"/>
              <a:t> выразительной речи. Дети дифференцируют</a:t>
            </a:r>
            <a:r>
              <a:rPr lang="en-US" sz="2400"/>
              <a:t>,</a:t>
            </a:r>
            <a:endParaRPr lang="ru-RU" sz="2400"/>
          </a:p>
          <a:p>
            <a:pPr>
              <a:buFont typeface="Wingdings" pitchFamily="2" charset="2"/>
              <a:buNone/>
            </a:pPr>
            <a:r>
              <a:rPr lang="ru-RU" sz="2400"/>
              <a:t>    что такое звук</a:t>
            </a:r>
            <a:r>
              <a:rPr lang="en-US" sz="2400"/>
              <a:t>,</a:t>
            </a:r>
            <a:r>
              <a:rPr lang="ru-RU" sz="2400"/>
              <a:t> слово</a:t>
            </a:r>
            <a:r>
              <a:rPr lang="en-US" sz="2400"/>
              <a:t>,</a:t>
            </a:r>
            <a:r>
              <a:rPr lang="ru-RU" sz="2400"/>
              <a:t> предложение.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258" name="Group 26"/>
          <p:cNvGraphicFramePr>
            <a:graphicFrameLocks noGrp="1"/>
          </p:cNvGraphicFramePr>
          <p:nvPr/>
        </p:nvGraphicFramePr>
        <p:xfrm>
          <a:off x="685800" y="381000"/>
          <a:ext cx="7772400" cy="5882640"/>
        </p:xfrm>
        <a:graphic>
          <a:graphicData uri="http://schemas.openxmlformats.org/drawingml/2006/table">
            <a:tbl>
              <a:tblPr/>
              <a:tblGrid>
                <a:gridCol w="3886200"/>
                <a:gridCol w="38862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         Игры и упражнения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          направленные на:  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          Название игры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Уточнение представления о звуковой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слоговой и смысловой стороне слова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«Что такое звук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слово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предложение?»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«Едем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летим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плывём»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«Найди слова»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«Картина- корзина»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Обогащение словарного запаса (подбор синонимов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антонимов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сходных по звучанию слов)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«Что вы видите вокруг?»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«Скажи какое»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«Найди точное слово»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«Это правда или нет?»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«Назови одним словом»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«Высокий - низкий»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Формирование грамматического строя речи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«Кто у кого»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«Один-много»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Развитие связной речи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«Составь описание»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«Придумай рассказ»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,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«Скажи точнее»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FF3300"/>
                </a:solidFill>
              </a:rPr>
              <a:t>Использование мнемотехники</a:t>
            </a:r>
            <a:br>
              <a:rPr lang="ru-RU" sz="3600">
                <a:solidFill>
                  <a:srgbClr val="FF3300"/>
                </a:solidFill>
              </a:rPr>
            </a:br>
            <a:r>
              <a:rPr lang="ru-RU" sz="3600">
                <a:solidFill>
                  <a:srgbClr val="FF3300"/>
                </a:solidFill>
              </a:rPr>
              <a:t>  для развития связной речи</a:t>
            </a:r>
            <a:br>
              <a:rPr lang="ru-RU" sz="3600">
                <a:solidFill>
                  <a:srgbClr val="FF3300"/>
                </a:solidFill>
              </a:rPr>
            </a:br>
            <a:r>
              <a:rPr lang="ru-RU" sz="3600">
                <a:solidFill>
                  <a:srgbClr val="FF3300"/>
                </a:solidFill>
              </a:rPr>
              <a:t>            дошкольников</a:t>
            </a:r>
            <a:r>
              <a:rPr lang="ru-RU" sz="3600"/>
              <a:t> 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dirty="0">
                <a:solidFill>
                  <a:srgbClr val="FF3300"/>
                </a:solidFill>
              </a:rPr>
              <a:t>Мнемотехника</a:t>
            </a:r>
            <a:r>
              <a:rPr lang="ru-RU" sz="2400" dirty="0"/>
              <a:t> – это система методов и приёмов</a:t>
            </a:r>
            <a:r>
              <a:rPr lang="en-US" sz="2400" dirty="0"/>
              <a:t>,</a:t>
            </a:r>
            <a:r>
              <a:rPr lang="ru-RU" sz="2400" dirty="0"/>
              <a:t> обеспечивающих эффективное запоминание</a:t>
            </a:r>
            <a:r>
              <a:rPr lang="en-US" sz="2400" dirty="0"/>
              <a:t>,</a:t>
            </a:r>
            <a:endParaRPr lang="ru-RU" sz="2400" dirty="0"/>
          </a:p>
          <a:p>
            <a:pPr>
              <a:buFont typeface="Wingdings" pitchFamily="2" charset="2"/>
              <a:buNone/>
            </a:pPr>
            <a:r>
              <a:rPr lang="ru-RU" sz="2400" dirty="0"/>
              <a:t>    сохранение и воспроизведение информации.</a:t>
            </a:r>
          </a:p>
          <a:p>
            <a:pPr>
              <a:buFont typeface="Wingdings" pitchFamily="2" charset="2"/>
              <a:buNone/>
            </a:pPr>
            <a:r>
              <a:rPr lang="ru-RU" sz="2400" dirty="0"/>
              <a:t>Использование мнемотехники сокращает время обучения и одновременно решает следующие речевые задачи: обогащение словарного запаса</a:t>
            </a:r>
            <a:r>
              <a:rPr lang="en-US" sz="2400" dirty="0"/>
              <a:t>,</a:t>
            </a:r>
            <a:r>
              <a:rPr lang="ru-RU" sz="2400" dirty="0"/>
              <a:t> составление рассказов</a:t>
            </a:r>
            <a:r>
              <a:rPr lang="en-US" sz="2400" dirty="0"/>
              <a:t>,</a:t>
            </a:r>
            <a:r>
              <a:rPr lang="ru-RU" sz="2400" dirty="0"/>
              <a:t> пересказ </a:t>
            </a:r>
            <a:r>
              <a:rPr lang="ru-RU" sz="2400" dirty="0" err="1" smtClean="0"/>
              <a:t>худолжественной</a:t>
            </a:r>
            <a:r>
              <a:rPr lang="ru-RU" sz="2400" dirty="0" smtClean="0"/>
              <a:t>  </a:t>
            </a:r>
            <a:r>
              <a:rPr lang="ru-RU" sz="2400" dirty="0"/>
              <a:t>литературы</a:t>
            </a:r>
            <a:r>
              <a:rPr lang="en-US" sz="2400" dirty="0"/>
              <a:t>,</a:t>
            </a:r>
            <a:r>
              <a:rPr lang="ru-RU" sz="2400" dirty="0"/>
              <a:t> отгадывание и загадывание загадок</a:t>
            </a:r>
            <a:r>
              <a:rPr lang="en-US" sz="2400" dirty="0"/>
              <a:t>,</a:t>
            </a:r>
            <a:r>
              <a:rPr lang="ru-RU" sz="2400" dirty="0"/>
              <a:t> заучивание стихов.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>
                <a:solidFill>
                  <a:srgbClr val="FF3300"/>
                </a:solidFill>
              </a:rPr>
              <a:t>   Театрализованная деятельность как</a:t>
            </a:r>
            <a:br>
              <a:rPr lang="ru-RU" sz="2800">
                <a:solidFill>
                  <a:srgbClr val="FF3300"/>
                </a:solidFill>
              </a:rPr>
            </a:br>
            <a:r>
              <a:rPr lang="ru-RU" sz="2800">
                <a:solidFill>
                  <a:srgbClr val="FF3300"/>
                </a:solidFill>
              </a:rPr>
              <a:t>       средство развития речи детей</a:t>
            </a:r>
            <a:br>
              <a:rPr lang="ru-RU" sz="2800">
                <a:solidFill>
                  <a:srgbClr val="FF3300"/>
                </a:solidFill>
              </a:rPr>
            </a:br>
            <a:r>
              <a:rPr lang="ru-RU" sz="2800">
                <a:solidFill>
                  <a:srgbClr val="FF3300"/>
                </a:solidFill>
              </a:rPr>
              <a:t>              дошкольного возраста</a:t>
            </a:r>
          </a:p>
        </p:txBody>
      </p:sp>
      <p:sp>
        <p:nvSpPr>
          <p:cNvPr id="109582" name="Rectangle 14"/>
          <p:cNvSpPr>
            <a:spLocks noGrp="1" noChangeArrowheads="1"/>
          </p:cNvSpPr>
          <p:nvPr>
            <p:ph type="body" sz="half" idx="3"/>
          </p:nvPr>
        </p:nvSpPr>
        <p:spPr>
          <a:xfrm>
            <a:off x="1322343" y="2260584"/>
            <a:ext cx="7543800" cy="1981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/>
              <a:t>Театрализованные игры способствуют усвоению элементов речевого общения (мимика</a:t>
            </a:r>
            <a:r>
              <a:rPr lang="en-US" sz="2400" dirty="0"/>
              <a:t>,</a:t>
            </a:r>
            <a:r>
              <a:rPr lang="ru-RU" sz="2400" dirty="0"/>
              <a:t> жест</a:t>
            </a:r>
            <a:r>
              <a:rPr lang="en-US" sz="2400" dirty="0"/>
              <a:t>,</a:t>
            </a:r>
            <a:r>
              <a:rPr lang="ru-RU" sz="2400" dirty="0"/>
              <a:t> поза</a:t>
            </a:r>
            <a:r>
              <a:rPr lang="en-US" sz="2400" dirty="0"/>
              <a:t>,</a:t>
            </a:r>
            <a:r>
              <a:rPr lang="ru-RU" sz="2400" dirty="0"/>
              <a:t> интонация</a:t>
            </a:r>
            <a:r>
              <a:rPr lang="en-US" sz="2400" dirty="0"/>
              <a:t>,</a:t>
            </a:r>
            <a:r>
              <a:rPr lang="ru-RU" sz="2400" dirty="0"/>
              <a:t> модуляция голоса). Театрализованная деятельность – это не просто игра</a:t>
            </a:r>
            <a:r>
              <a:rPr lang="en-US" sz="2400" dirty="0"/>
              <a:t>,</a:t>
            </a:r>
            <a:r>
              <a:rPr lang="ru-RU" sz="2400" dirty="0"/>
              <a:t> а ещё и прекрасное средство для интенсивного развития речи детей</a:t>
            </a:r>
            <a:r>
              <a:rPr lang="en-US" sz="2400" dirty="0"/>
              <a:t>,</a:t>
            </a:r>
            <a:r>
              <a:rPr lang="ru-RU" sz="2400" dirty="0"/>
              <a:t> обогащение словаря</a:t>
            </a:r>
            <a:r>
              <a:rPr lang="en-US" sz="2400" dirty="0"/>
              <a:t>,</a:t>
            </a:r>
            <a:r>
              <a:rPr lang="ru-RU" sz="2400" dirty="0"/>
              <a:t> а так же развития мышления</a:t>
            </a:r>
            <a:r>
              <a:rPr lang="en-US" sz="2400" dirty="0"/>
              <a:t>,</a:t>
            </a:r>
            <a:r>
              <a:rPr lang="ru-RU" sz="2400" dirty="0"/>
              <a:t> воображения</a:t>
            </a:r>
            <a:r>
              <a:rPr lang="en-US" sz="2400" dirty="0"/>
              <a:t>,</a:t>
            </a:r>
            <a:r>
              <a:rPr lang="ru-RU" sz="2400" dirty="0"/>
              <a:t> внимания и памяти</a:t>
            </a:r>
            <a:r>
              <a:rPr lang="en-US" sz="2400" dirty="0"/>
              <a:t>,</a:t>
            </a:r>
            <a:r>
              <a:rPr lang="ru-RU" sz="2400" dirty="0"/>
              <a:t> что является психологической основой правильной речи.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  </a:t>
            </a:r>
            <a:r>
              <a:rPr lang="ru-RU" sz="4000">
                <a:solidFill>
                  <a:srgbClr val="FF3300"/>
                </a:solidFill>
              </a:rPr>
              <a:t>Музыкальные занятия и</a:t>
            </a:r>
            <a:br>
              <a:rPr lang="ru-RU" sz="4000">
                <a:solidFill>
                  <a:srgbClr val="FF3300"/>
                </a:solidFill>
              </a:rPr>
            </a:br>
            <a:r>
              <a:rPr lang="ru-RU" sz="4000">
                <a:solidFill>
                  <a:srgbClr val="FF3300"/>
                </a:solidFill>
              </a:rPr>
              <a:t>         развитие речи</a:t>
            </a:r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body" sz="half" idx="3"/>
          </p:nvPr>
        </p:nvSpPr>
        <p:spPr>
          <a:xfrm>
            <a:off x="914400" y="1752600"/>
            <a:ext cx="7543800" cy="1981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/>
              <a:t>Музыкальное воспитание в детском саду имеет большое значение для развития речи детей. Основополагающий принцип проведения музыкальных занятий является взаимосвязь речи</a:t>
            </a:r>
            <a:r>
              <a:rPr lang="en-US" sz="2800" dirty="0"/>
              <a:t>,</a:t>
            </a:r>
            <a:r>
              <a:rPr lang="ru-RU" sz="2800" dirty="0"/>
              <a:t> музыки и движения. Чёткое произношение ритмического текста и стихов под музыку развивает музыкальный слух</a:t>
            </a:r>
            <a:r>
              <a:rPr lang="en-US" sz="2800" dirty="0"/>
              <a:t>,</a:t>
            </a:r>
            <a:r>
              <a:rPr lang="ru-RU" sz="2800" dirty="0"/>
              <a:t> воображение</a:t>
            </a:r>
            <a:r>
              <a:rPr lang="en-US" sz="2800" dirty="0"/>
              <a:t>,</a:t>
            </a:r>
            <a:r>
              <a:rPr lang="ru-RU" sz="2800" dirty="0"/>
              <a:t> чувства слова. Каждое слово</a:t>
            </a:r>
            <a:r>
              <a:rPr lang="en-US" sz="2800" dirty="0"/>
              <a:t>,</a:t>
            </a:r>
            <a:r>
              <a:rPr lang="ru-RU" sz="2800" dirty="0"/>
              <a:t> слог</a:t>
            </a:r>
            <a:r>
              <a:rPr lang="en-US" sz="2800" dirty="0"/>
              <a:t>,</a:t>
            </a:r>
            <a:r>
              <a:rPr lang="ru-RU" sz="2800" dirty="0"/>
              <a:t> звук произносятся осмысленно</a:t>
            </a:r>
            <a:r>
              <a:rPr lang="en-US" sz="2800" dirty="0"/>
              <a:t>,</a:t>
            </a:r>
            <a:r>
              <a:rPr lang="ru-RU" sz="2800" dirty="0"/>
              <a:t> с искренним отношением.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srgbClr val="FF3300"/>
                </a:solidFill>
              </a:rPr>
              <a:t>Художественное творчество </a:t>
            </a:r>
            <a:r>
              <a:rPr lang="ru-RU" sz="4000" dirty="0" smtClean="0">
                <a:solidFill>
                  <a:srgbClr val="FF3300"/>
                </a:solidFill>
              </a:rPr>
              <a:t>и развитие речи</a:t>
            </a:r>
            <a:endParaRPr lang="ru-RU" sz="4000" dirty="0">
              <a:solidFill>
                <a:srgbClr val="FF3300"/>
              </a:solidFill>
            </a:endParaRP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469923" cy="4419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2000" dirty="0" smtClean="0"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ru-RU" sz="2000" dirty="0"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ru-RU" sz="2800" dirty="0" smtClean="0">
                <a:latin typeface="Arial" charset="0"/>
              </a:rPr>
              <a:t>   Художественное </a:t>
            </a:r>
            <a:r>
              <a:rPr lang="ru-RU" sz="2800" dirty="0">
                <a:latin typeface="Arial" charset="0"/>
              </a:rPr>
              <a:t>творчество – уникальное средство для развития мелкой моторики и речи в их единстве и взаимосвязи. Дети учатся анализировать формы, наблюдать, сравнивать, выделять черты сходства и различия предметов.</a:t>
            </a:r>
          </a:p>
          <a:p>
            <a:pPr>
              <a:buFont typeface="Wingdings" pitchFamily="2" charset="2"/>
              <a:buNone/>
            </a:pPr>
            <a:endParaRPr lang="ru-RU" sz="2400" dirty="0"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ru-RU" sz="1800" dirty="0"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ru-RU" sz="18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-304800"/>
            <a:ext cx="7543800" cy="1431925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FF3300"/>
                </a:solidFill>
              </a:rPr>
              <a:t>Влияние оригами на развитие             речи дошкольников</a:t>
            </a:r>
            <a:r>
              <a:rPr lang="ru-RU" sz="3600" dirty="0"/>
              <a:t> </a:t>
            </a:r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3733800" y="914400"/>
            <a:ext cx="4991100" cy="4167555"/>
          </a:xfrm>
        </p:spPr>
        <p:txBody>
          <a:bodyPr/>
          <a:lstStyle/>
          <a:p>
            <a:pPr>
              <a:buNone/>
            </a:pPr>
            <a:r>
              <a:rPr lang="ru-RU" sz="2800" dirty="0"/>
              <a:t>Оригами («ори» - </a:t>
            </a:r>
            <a:r>
              <a:rPr lang="ru-RU" sz="2800" dirty="0" smtClean="0"/>
              <a:t>сгибать, «</a:t>
            </a:r>
            <a:r>
              <a:rPr lang="ru-RU" sz="2800" dirty="0" err="1" smtClean="0"/>
              <a:t>гам</a:t>
            </a:r>
            <a:r>
              <a:rPr lang="ru-RU" dirty="0" err="1" smtClean="0"/>
              <a:t>и</a:t>
            </a:r>
            <a:r>
              <a:rPr lang="ru-RU" sz="2400" dirty="0"/>
              <a:t>» </a:t>
            </a:r>
            <a:r>
              <a:rPr lang="ru-RU" sz="3600" dirty="0"/>
              <a:t>-</a:t>
            </a:r>
            <a:r>
              <a:rPr lang="ru-RU" sz="4000" dirty="0"/>
              <a:t> </a:t>
            </a:r>
            <a:r>
              <a:rPr lang="ru-RU" sz="2800" dirty="0"/>
              <a:t>бумага</a:t>
            </a:r>
            <a:r>
              <a:rPr lang="ru-RU" sz="2000" dirty="0"/>
              <a:t>) японское искусство складывания из бумаги</a:t>
            </a:r>
            <a:r>
              <a:rPr lang="en-US" sz="2000" dirty="0"/>
              <a:t>,</a:t>
            </a:r>
            <a:r>
              <a:rPr lang="ru-RU" sz="2000" dirty="0"/>
              <a:t> пользуется большой популярностью</a:t>
            </a:r>
            <a:r>
              <a:rPr lang="en-US" sz="2000" dirty="0"/>
              <a:t>,</a:t>
            </a:r>
            <a:r>
              <a:rPr lang="ru-RU" sz="2000" dirty="0"/>
              <a:t> благодаря своим </a:t>
            </a:r>
            <a:r>
              <a:rPr lang="ru-RU" sz="2000" dirty="0" smtClean="0"/>
              <a:t>занимательным </a:t>
            </a:r>
            <a:r>
              <a:rPr lang="ru-RU" sz="2000" dirty="0"/>
              <a:t>и развивающим возможностям. В процессе складывания </a:t>
            </a:r>
            <a:r>
              <a:rPr lang="ru-RU" sz="2000" dirty="0" err="1" smtClean="0"/>
              <a:t>фигуроригами</a:t>
            </a:r>
            <a:r>
              <a:rPr lang="ru-RU" sz="2000" dirty="0" smtClean="0"/>
              <a:t> </a:t>
            </a:r>
            <a:r>
              <a:rPr lang="ru-RU" sz="2000" dirty="0"/>
              <a:t>дети знакомятся с основными геометрическими понятиями</a:t>
            </a:r>
            <a:r>
              <a:rPr lang="en-US" sz="2000" dirty="0"/>
              <a:t>,</a:t>
            </a:r>
            <a:r>
              <a:rPr lang="ru-RU" sz="2000" dirty="0"/>
              <a:t> одновременно происходит обогащение словаря специальными терминами. Оригами способствует концентрации внимания</a:t>
            </a:r>
            <a:r>
              <a:rPr lang="en-US" sz="2000" dirty="0"/>
              <a:t>,</a:t>
            </a:r>
            <a:r>
              <a:rPr lang="ru-RU" sz="2000" dirty="0"/>
              <a:t> имеет огромное значение в развитии конструктивного мышления детей</a:t>
            </a:r>
            <a:r>
              <a:rPr lang="en-US" sz="2000" dirty="0"/>
              <a:t>,</a:t>
            </a:r>
            <a:r>
              <a:rPr lang="ru-RU" sz="2000" dirty="0"/>
              <a:t> их творческого воображения. Оригами стимулирует развитие речи</a:t>
            </a:r>
            <a:r>
              <a:rPr lang="en-US" sz="2000" dirty="0"/>
              <a:t>,</a:t>
            </a:r>
            <a:r>
              <a:rPr lang="ru-RU" sz="2000" dirty="0"/>
              <a:t> памяти .</a:t>
            </a:r>
          </a:p>
        </p:txBody>
      </p:sp>
      <p:pic>
        <p:nvPicPr>
          <p:cNvPr id="1026" name="Picture 2" descr="C:\Users\Ольга\Desktop\CAM0226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83" t="26982" r="11383" b="616"/>
          <a:stretch/>
        </p:blipFill>
        <p:spPr bwMode="auto">
          <a:xfrm>
            <a:off x="485469" y="2286000"/>
            <a:ext cx="2638730" cy="3710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solidFill>
                  <a:srgbClr val="FF3300"/>
                </a:solidFill>
              </a:rPr>
              <a:t>Пальчиковые игры как </a:t>
            </a:r>
            <a:r>
              <a:rPr lang="ru-RU" sz="3600" dirty="0" smtClean="0">
                <a:solidFill>
                  <a:srgbClr val="FF3300"/>
                </a:solidFill>
              </a:rPr>
              <a:t>способ развития </a:t>
            </a:r>
            <a:r>
              <a:rPr lang="ru-RU" sz="3600" dirty="0">
                <a:solidFill>
                  <a:srgbClr val="FF3300"/>
                </a:solidFill>
              </a:rPr>
              <a:t>речи детей </a:t>
            </a:r>
            <a:r>
              <a:rPr lang="ru-RU" sz="3600" dirty="0" smtClean="0">
                <a:solidFill>
                  <a:srgbClr val="FF3300"/>
                </a:solidFill>
              </a:rPr>
              <a:t> </a:t>
            </a:r>
            <a:r>
              <a:rPr lang="ru-RU" sz="3600" dirty="0">
                <a:solidFill>
                  <a:srgbClr val="FF3300"/>
                </a:solidFill>
              </a:rPr>
              <a:t>дошкольного возраста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620000" cy="49530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dirty="0"/>
              <a:t>    «</a:t>
            </a:r>
            <a:r>
              <a:rPr lang="ru-RU" dirty="0"/>
              <a:t>Ум </a:t>
            </a:r>
            <a:r>
              <a:rPr lang="ru-RU" dirty="0" err="1" smtClean="0"/>
              <a:t>Ум</a:t>
            </a:r>
            <a:r>
              <a:rPr lang="ru-RU" dirty="0" smtClean="0"/>
              <a:t> ребенка </a:t>
            </a:r>
            <a:r>
              <a:rPr lang="ru-RU" dirty="0"/>
              <a:t>находится на </a:t>
            </a:r>
            <a:r>
              <a:rPr lang="ru-RU" dirty="0" smtClean="0"/>
              <a:t>                      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            кончиках </a:t>
            </a:r>
            <a:r>
              <a:rPr lang="ru-RU" dirty="0"/>
              <a:t>его пальцев</a:t>
            </a:r>
            <a:r>
              <a:rPr lang="ru-RU" sz="2400" dirty="0"/>
              <a:t>»</a:t>
            </a:r>
          </a:p>
          <a:p>
            <a:pPr>
              <a:buFont typeface="Wingdings" pitchFamily="2" charset="2"/>
              <a:buNone/>
            </a:pPr>
            <a:r>
              <a:rPr lang="ru-RU" sz="2000" dirty="0"/>
              <a:t>                                                           В.А. Сухомлинский</a:t>
            </a:r>
          </a:p>
          <a:p>
            <a:pPr>
              <a:buFont typeface="Wingdings" pitchFamily="2" charset="2"/>
              <a:buNone/>
            </a:pPr>
            <a:r>
              <a:rPr lang="ru-RU" sz="2400" dirty="0" smtClean="0"/>
              <a:t>    Словесная </a:t>
            </a:r>
            <a:r>
              <a:rPr lang="ru-RU" sz="2400" dirty="0"/>
              <a:t>речь ребенка начинается</a:t>
            </a:r>
            <a:r>
              <a:rPr lang="en-US" sz="2400" dirty="0"/>
              <a:t>,</a:t>
            </a:r>
            <a:r>
              <a:rPr lang="ru-RU" sz="2400" dirty="0"/>
              <a:t>  когда движения его пальчиков достигают достаточной точности. Руки ребенка как бы подготавливают почву для последующего развития речи. Игры с пальчиками развивают мозг ребенка</a:t>
            </a:r>
            <a:r>
              <a:rPr lang="en-US" sz="2400" dirty="0"/>
              <a:t>,</a:t>
            </a:r>
            <a:r>
              <a:rPr lang="ru-RU" sz="2400" dirty="0"/>
              <a:t> творческие способности</a:t>
            </a:r>
            <a:r>
              <a:rPr lang="en-US" sz="2400" dirty="0"/>
              <a:t>,</a:t>
            </a:r>
            <a:r>
              <a:rPr lang="ru-RU" sz="2400" dirty="0"/>
              <a:t> фантазию малыша. Это не только</a:t>
            </a:r>
            <a:r>
              <a:rPr lang="ru-RU" sz="1800" dirty="0"/>
              <a:t> </a:t>
            </a:r>
            <a:r>
              <a:rPr lang="ru-RU" sz="2400" dirty="0"/>
              <a:t>стимул для развития речи и мелкой моторики</a:t>
            </a:r>
            <a:r>
              <a:rPr lang="en-US" sz="2400" dirty="0"/>
              <a:t>,</a:t>
            </a:r>
            <a:r>
              <a:rPr lang="ru-RU" sz="2400" dirty="0"/>
              <a:t> но и один из вариантов радостного общения</a:t>
            </a:r>
            <a:r>
              <a:rPr lang="ru-RU" sz="1800" dirty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985" y="1238250"/>
            <a:ext cx="1893307" cy="2057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985" y="1238250"/>
            <a:ext cx="1893307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00200" y="838200"/>
            <a:ext cx="7543800" cy="1431925"/>
          </a:xfrm>
        </p:spPr>
        <p:txBody>
          <a:bodyPr/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dirty="0" smtClean="0">
                <a:solidFill>
                  <a:srgbClr val="FF0000"/>
                </a:solidFill>
              </a:rPr>
              <a:t>Пальчиковые игры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Пальчиковые игры, сопровождаемые речью, превращаются  в мини спектакли. Они увлекают детей и приносят  им  радость. Дети могут многое запомнить и воспроизвести.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87025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163" y="304800"/>
            <a:ext cx="7543800" cy="4114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 dirty="0">
                <a:solidFill>
                  <a:srgbClr val="FF3300"/>
                </a:solidFill>
              </a:rPr>
              <a:t>Сюжетно-ролевая игра</a:t>
            </a:r>
            <a:r>
              <a:rPr lang="ru-RU" sz="3600" dirty="0"/>
              <a:t> </a:t>
            </a:r>
            <a:endParaRPr lang="ru-RU" sz="3600" dirty="0" smtClean="0"/>
          </a:p>
          <a:p>
            <a:pPr>
              <a:buFont typeface="Wingdings" pitchFamily="2" charset="2"/>
              <a:buNone/>
            </a:pPr>
            <a:endParaRPr lang="ru-RU" sz="3600" dirty="0" smtClean="0"/>
          </a:p>
          <a:p>
            <a:pPr>
              <a:buFont typeface="Wingdings" pitchFamily="2" charset="2"/>
              <a:buNone/>
            </a:pPr>
            <a:r>
              <a:rPr lang="ru-RU" sz="2600" dirty="0" smtClean="0"/>
              <a:t>оказывает </a:t>
            </a:r>
            <a:r>
              <a:rPr lang="ru-RU" sz="2600" dirty="0"/>
              <a:t>положительное влияние на развитие речи. В ходе игры ребенок вслух разговаривает с игрушкой, говорит и за себя, и за неё, подражает гудению самолета, голосам зверей и т. д.. Развивается диалогическая речь.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870857" y="10886"/>
            <a:ext cx="7543800" cy="1431925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FF3300"/>
                </a:solidFill>
              </a:rPr>
              <a:t>Подвижные игры в речевом </a:t>
            </a:r>
            <a:r>
              <a:rPr lang="ru-RU" sz="4000" dirty="0" smtClean="0">
                <a:solidFill>
                  <a:srgbClr val="FF3300"/>
                </a:solidFill>
              </a:rPr>
              <a:t>развитии</a:t>
            </a:r>
            <a:br>
              <a:rPr lang="ru-RU" sz="4000" dirty="0" smtClean="0">
                <a:solidFill>
                  <a:srgbClr val="FF3300"/>
                </a:solidFill>
              </a:rPr>
            </a:br>
            <a:endParaRPr lang="ru-RU" sz="4000" dirty="0">
              <a:solidFill>
                <a:srgbClr val="FF3300"/>
              </a:solidFill>
            </a:endParaRP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305800" cy="4572000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    В</a:t>
            </a:r>
            <a:r>
              <a:rPr lang="ru-RU" sz="2800" dirty="0" smtClean="0"/>
              <a:t>о</a:t>
            </a:r>
            <a:r>
              <a:rPr lang="ru-RU" sz="2400" dirty="0" smtClean="0"/>
              <a:t> </a:t>
            </a:r>
            <a:r>
              <a:rPr lang="ru-RU" sz="2400" dirty="0"/>
              <a:t>время игры педагог </a:t>
            </a:r>
            <a:r>
              <a:rPr lang="ru-RU" sz="2400" dirty="0" smtClean="0"/>
              <a:t>стремится к расширению объёма  понимания речи детей, словарного речевого запаса, к подражательной деятельности. </a:t>
            </a:r>
            <a:r>
              <a:rPr lang="ru-RU" sz="2400" dirty="0"/>
              <a:t>Это достигается путем проговаривания вместе с педагогом  </a:t>
            </a:r>
            <a:r>
              <a:rPr lang="ru-RU" sz="2400" dirty="0" err="1"/>
              <a:t>потешек</a:t>
            </a:r>
            <a:r>
              <a:rPr lang="en-US" sz="2400" dirty="0"/>
              <a:t>,</a:t>
            </a:r>
            <a:r>
              <a:rPr lang="ru-RU" sz="2400" dirty="0"/>
              <a:t> стихотворений</a:t>
            </a:r>
            <a:r>
              <a:rPr lang="en-US" sz="2400" dirty="0"/>
              <a:t>,</a:t>
            </a:r>
            <a:r>
              <a:rPr lang="ru-RU" sz="2400" dirty="0"/>
              <a:t> словесного сопровождения подвижных игр.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543800" cy="990600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FF3300"/>
                </a:solidFill>
              </a:rPr>
              <a:t>Предметно развивающая среда в группе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524000"/>
            <a:ext cx="7391400" cy="3657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1600" dirty="0"/>
              <a:t>«</a:t>
            </a:r>
            <a:r>
              <a:rPr lang="ru-RU" sz="2400" dirty="0"/>
              <a:t>В пустых стенах ребенок не заговорит</a:t>
            </a:r>
            <a:r>
              <a:rPr lang="ru-RU" sz="1600" dirty="0"/>
              <a:t>…»</a:t>
            </a:r>
          </a:p>
          <a:p>
            <a:pPr>
              <a:buFont typeface="Wingdings" pitchFamily="2" charset="2"/>
              <a:buNone/>
            </a:pPr>
            <a:r>
              <a:rPr lang="ru-RU" sz="2000" dirty="0"/>
              <a:t>                                            Е.И. Тихеева</a:t>
            </a:r>
          </a:p>
          <a:p>
            <a:pPr>
              <a:buNone/>
            </a:pPr>
            <a:r>
              <a:rPr lang="ru-RU" sz="2000" dirty="0" smtClean="0"/>
              <a:t>    </a:t>
            </a:r>
            <a:r>
              <a:rPr lang="ru-RU" sz="2400" dirty="0" smtClean="0"/>
              <a:t>Насыщая </a:t>
            </a:r>
            <a:r>
              <a:rPr lang="ru-RU" sz="2400" dirty="0"/>
              <a:t>групповое пространство</a:t>
            </a:r>
            <a:r>
              <a:rPr lang="en-US" sz="2400" dirty="0"/>
              <a:t>,</a:t>
            </a:r>
            <a:r>
              <a:rPr lang="ru-RU" sz="2400" dirty="0"/>
              <a:t> воспитатели заботятся в первую очередь о том</a:t>
            </a:r>
            <a:r>
              <a:rPr lang="en-US" sz="2400" dirty="0"/>
              <a:t>,</a:t>
            </a:r>
            <a:r>
              <a:rPr lang="ru-RU" sz="2400" dirty="0"/>
              <a:t> чтобы дети могли в группе удовлетворить свои важные жизненные потребности в познании</a:t>
            </a:r>
            <a:r>
              <a:rPr lang="en-US" sz="2400" dirty="0"/>
              <a:t>,</a:t>
            </a:r>
            <a:r>
              <a:rPr lang="ru-RU" sz="2400" dirty="0"/>
              <a:t> движении и в общении. Группы должны </a:t>
            </a:r>
            <a:r>
              <a:rPr lang="ru-RU" sz="2400" dirty="0" smtClean="0"/>
              <a:t>быть </a:t>
            </a:r>
            <a:r>
              <a:rPr lang="ru-RU" sz="2400" dirty="0"/>
              <a:t>оснащены современным </a:t>
            </a:r>
            <a:r>
              <a:rPr lang="ru-RU" sz="2400" dirty="0" smtClean="0"/>
              <a:t>игровым </a:t>
            </a:r>
            <a:r>
              <a:rPr lang="ru-RU" sz="2400" dirty="0"/>
              <a:t>оборудованием</a:t>
            </a:r>
            <a:r>
              <a:rPr lang="en-US" sz="2400" dirty="0"/>
              <a:t>,</a:t>
            </a:r>
            <a:r>
              <a:rPr lang="ru-RU" sz="2400" dirty="0"/>
              <a:t> которое включает наглядный</a:t>
            </a:r>
            <a:r>
              <a:rPr lang="en-US" sz="2400" dirty="0"/>
              <a:t>,</a:t>
            </a:r>
            <a:r>
              <a:rPr lang="ru-RU" sz="2400" dirty="0"/>
              <a:t> игровой и демонстрационный материал</a:t>
            </a:r>
            <a:r>
              <a:rPr lang="en-US" sz="2400" dirty="0"/>
              <a:t>,</a:t>
            </a:r>
            <a:r>
              <a:rPr lang="ru-RU" sz="2400" dirty="0"/>
              <a:t> обеспечивающий более высокий уровень познавательного </a:t>
            </a:r>
            <a:r>
              <a:rPr lang="ru-RU" sz="2400" dirty="0" smtClean="0"/>
              <a:t>развития детей </a:t>
            </a:r>
            <a:r>
              <a:rPr lang="ru-RU" sz="2400" dirty="0"/>
              <a:t>и провоцирующий речевую активность</a:t>
            </a:r>
            <a:r>
              <a:rPr lang="ru-RU" sz="2400" dirty="0" smtClean="0"/>
              <a:t>.</a:t>
            </a:r>
          </a:p>
          <a:p>
            <a:pPr>
              <a:buFont typeface="Wingdings" pitchFamily="2" charset="2"/>
              <a:buNone/>
            </a:pPr>
            <a:endParaRPr lang="ru-RU" sz="1800" dirty="0"/>
          </a:p>
          <a:p>
            <a:pPr>
              <a:buFont typeface="Wingdings" pitchFamily="2" charset="2"/>
              <a:buNone/>
            </a:pP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4400">
                <a:solidFill>
                  <a:srgbClr val="FF3300"/>
                </a:solidFill>
              </a:rPr>
              <a:t>Спасибо за внимание!</a:t>
            </a:r>
          </a:p>
        </p:txBody>
      </p:sp>
      <p:pic>
        <p:nvPicPr>
          <p:cNvPr id="123908" name="Picture 4" descr="razvitie-rechi-detej-doshkolnogo-vozrasta-cherez-teatralizovannuyu-deyatelnost-opyt-raboty-chubukovoj-e-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124200"/>
            <a:ext cx="3171825" cy="2486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MS PGothic"/>
        <a:font script="Hang" typeface="Malgun Gothic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1442</Words>
  <Application>Show</Application>
  <PresentationFormat>Экран (4:3)</PresentationFormat>
  <Paragraphs>104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Сумерки</vt:lpstr>
      <vt:lpstr>«Особенности развития речи детей с использованием игр и упражнений»</vt:lpstr>
      <vt:lpstr>Слайд 2</vt:lpstr>
      <vt:lpstr>Слайд 3</vt:lpstr>
      <vt:lpstr>       Основные задачи                    речевого развития </vt:lpstr>
      <vt:lpstr>Особенности  развития речи         младших дошкольников</vt:lpstr>
      <vt:lpstr>Слайд 6</vt:lpstr>
      <vt:lpstr>     двигательно-речевые игры-    миниатюры    ДЛЯ РАЗВИТИЯ РЕЧИ ДЕТЕЙ      ПЯТОГО ГОДА ЖИЗНИ</vt:lpstr>
      <vt:lpstr>Слайд 8</vt:lpstr>
      <vt:lpstr>  Игры и упражнения по развитию         речи для детей старшего дошкольного  возраста (6-7 лет) </vt:lpstr>
      <vt:lpstr>Слайд 10</vt:lpstr>
      <vt:lpstr>Использование мнемотехники   для развития связной речи             дошкольников </vt:lpstr>
      <vt:lpstr>   Театрализованная деятельность как        средство развития речи детей               дошкольного возраста</vt:lpstr>
      <vt:lpstr>  Музыкальные занятия и          развитие речи</vt:lpstr>
      <vt:lpstr>Художественное творчество и развитие речи</vt:lpstr>
      <vt:lpstr>Влияние оригами на развитие             речи дошкольников </vt:lpstr>
      <vt:lpstr>Пальчиковые игры как способ развития речи детей  дошкольного возраста</vt:lpstr>
      <vt:lpstr>       Пальчиковые игры   Пальчиковые игры, сопровождаемые речью, превращаются  в мини спектакли. Они увлекают детей и приносят  им  радость. Дети могут многое запомнить и воспроизвести.</vt:lpstr>
      <vt:lpstr>Слайд 18</vt:lpstr>
      <vt:lpstr>Подвижные игры в речевом развитии </vt:lpstr>
      <vt:lpstr>Предметно развивающая среда в группе</vt:lpstr>
      <vt:lpstr>Слайд 21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Влад</dc:creator>
  <cp:keywords>речь</cp:keywords>
  <cp:lastModifiedBy>Пользователь Windows</cp:lastModifiedBy>
  <cp:revision>77</cp:revision>
  <dcterms:created xsi:type="dcterms:W3CDTF">2015-03-28T18:49:20Z</dcterms:created>
  <dcterms:modified xsi:type="dcterms:W3CDTF">2021-09-26T11:24:32Z</dcterms:modified>
  <cp:version>0906.0100.01</cp:version>
</cp:coreProperties>
</file>