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66"/>
  </p:notesMasterIdLst>
  <p:sldIdLst>
    <p:sldId id="315" r:id="rId2"/>
    <p:sldId id="381" r:id="rId3"/>
    <p:sldId id="316" r:id="rId4"/>
    <p:sldId id="318" r:id="rId5"/>
    <p:sldId id="320" r:id="rId6"/>
    <p:sldId id="322" r:id="rId7"/>
    <p:sldId id="266" r:id="rId8"/>
    <p:sldId id="267" r:id="rId9"/>
    <p:sldId id="324" r:id="rId10"/>
    <p:sldId id="323" r:id="rId11"/>
    <p:sldId id="269" r:id="rId12"/>
    <p:sldId id="271" r:id="rId13"/>
    <p:sldId id="278" r:id="rId14"/>
    <p:sldId id="279" r:id="rId15"/>
    <p:sldId id="378" r:id="rId16"/>
    <p:sldId id="380" r:id="rId17"/>
    <p:sldId id="375" r:id="rId18"/>
    <p:sldId id="325" r:id="rId19"/>
    <p:sldId id="377" r:id="rId20"/>
    <p:sldId id="379" r:id="rId21"/>
    <p:sldId id="281" r:id="rId22"/>
    <p:sldId id="282" r:id="rId23"/>
    <p:sldId id="283" r:id="rId24"/>
    <p:sldId id="329" r:id="rId25"/>
    <p:sldId id="284" r:id="rId26"/>
    <p:sldId id="286" r:id="rId27"/>
    <p:sldId id="288" r:id="rId28"/>
    <p:sldId id="290" r:id="rId29"/>
    <p:sldId id="291" r:id="rId30"/>
    <p:sldId id="292" r:id="rId31"/>
    <p:sldId id="330" r:id="rId32"/>
    <p:sldId id="293" r:id="rId33"/>
    <p:sldId id="294" r:id="rId34"/>
    <p:sldId id="295" r:id="rId35"/>
    <p:sldId id="296" r:id="rId36"/>
    <p:sldId id="297" r:id="rId37"/>
    <p:sldId id="299" r:id="rId38"/>
    <p:sldId id="332" r:id="rId39"/>
    <p:sldId id="300" r:id="rId40"/>
    <p:sldId id="335" r:id="rId41"/>
    <p:sldId id="372" r:id="rId42"/>
    <p:sldId id="341" r:id="rId43"/>
    <p:sldId id="336" r:id="rId44"/>
    <p:sldId id="343" r:id="rId45"/>
    <p:sldId id="342" r:id="rId46"/>
    <p:sldId id="302" r:id="rId47"/>
    <p:sldId id="306" r:id="rId48"/>
    <p:sldId id="307" r:id="rId49"/>
    <p:sldId id="308" r:id="rId50"/>
    <p:sldId id="309" r:id="rId51"/>
    <p:sldId id="310" r:id="rId52"/>
    <p:sldId id="311" r:id="rId53"/>
    <p:sldId id="352" r:id="rId54"/>
    <p:sldId id="313" r:id="rId55"/>
    <p:sldId id="314" r:id="rId56"/>
    <p:sldId id="353" r:id="rId57"/>
    <p:sldId id="358" r:id="rId58"/>
    <p:sldId id="362" r:id="rId59"/>
    <p:sldId id="363" r:id="rId60"/>
    <p:sldId id="364" r:id="rId61"/>
    <p:sldId id="365" r:id="rId62"/>
    <p:sldId id="345" r:id="rId63"/>
    <p:sldId id="348" r:id="rId64"/>
    <p:sldId id="347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53FFDD-2AB2-4115-B509-6DCF94FD2262}">
          <p14:sldIdLst>
            <p14:sldId id="315"/>
            <p14:sldId id="381"/>
            <p14:sldId id="316"/>
            <p14:sldId id="318"/>
            <p14:sldId id="320"/>
            <p14:sldId id="322"/>
            <p14:sldId id="266"/>
            <p14:sldId id="267"/>
            <p14:sldId id="324"/>
            <p14:sldId id="323"/>
            <p14:sldId id="269"/>
            <p14:sldId id="271"/>
            <p14:sldId id="278"/>
            <p14:sldId id="279"/>
            <p14:sldId id="378"/>
            <p14:sldId id="380"/>
            <p14:sldId id="375"/>
            <p14:sldId id="325"/>
            <p14:sldId id="377"/>
            <p14:sldId id="379"/>
            <p14:sldId id="281"/>
            <p14:sldId id="282"/>
            <p14:sldId id="283"/>
            <p14:sldId id="329"/>
            <p14:sldId id="284"/>
            <p14:sldId id="286"/>
            <p14:sldId id="288"/>
            <p14:sldId id="290"/>
            <p14:sldId id="291"/>
            <p14:sldId id="292"/>
            <p14:sldId id="330"/>
            <p14:sldId id="293"/>
            <p14:sldId id="294"/>
            <p14:sldId id="295"/>
            <p14:sldId id="296"/>
            <p14:sldId id="297"/>
            <p14:sldId id="299"/>
            <p14:sldId id="332"/>
            <p14:sldId id="300"/>
            <p14:sldId id="335"/>
            <p14:sldId id="372"/>
            <p14:sldId id="341"/>
            <p14:sldId id="336"/>
            <p14:sldId id="343"/>
            <p14:sldId id="342"/>
            <p14:sldId id="302"/>
            <p14:sldId id="306"/>
          </p14:sldIdLst>
        </p14:section>
        <p14:section name="Раздел без заголовка" id="{775196F7-F44A-42E8-BF84-B37538C348A3}">
          <p14:sldIdLst>
            <p14:sldId id="307"/>
            <p14:sldId id="308"/>
            <p14:sldId id="309"/>
            <p14:sldId id="310"/>
            <p14:sldId id="311"/>
            <p14:sldId id="352"/>
            <p14:sldId id="313"/>
            <p14:sldId id="314"/>
            <p14:sldId id="353"/>
            <p14:sldId id="358"/>
            <p14:sldId id="362"/>
            <p14:sldId id="363"/>
            <p14:sldId id="364"/>
            <p14:sldId id="365"/>
            <p14:sldId id="345"/>
            <p14:sldId id="348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4631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067B0-4E97-43BE-A4A1-43DE60934051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0224-73A5-4602-9877-B21173435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3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6BD3E-AA48-44CC-B116-A92B1FF2FB6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8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latin typeface="Monotype Corsiva" pitchFamily="66" charset="0"/>
              </a:rPr>
              <a:t>Детский </a:t>
            </a:r>
            <a:r>
              <a:rPr lang="ru-RU" sz="6000" i="1" dirty="0" smtClean="0">
                <a:latin typeface="Monotype Corsiva" pitchFamily="66" charset="0"/>
              </a:rPr>
              <a:t>музыкальный </a:t>
            </a:r>
            <a:r>
              <a:rPr lang="ru-RU" sz="6000" i="1" dirty="0">
                <a:latin typeface="Monotype Corsiva" pitchFamily="66" charset="0"/>
              </a:rPr>
              <a:t>фольклор. 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26626" name="Picture 2" descr="D:\ДОКУМЕНТЫ С РАБОЧЕГО СТОЛА\РАБОЧИЙ СТОЛ\ДЕТСКИЕ ПРАЗДНИКИ И РАЗВЛЕЧЕНИЯ\ФОЛЬКЛОР\КАРТИНКИ\folk-de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320480" cy="237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740" y="3059439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  <a:p>
            <a:pPr algn="ctr"/>
            <a:endParaRPr lang="ru-RU" b="1" dirty="0" smtClean="0">
              <a:latin typeface="Monotype Corsiva" pitchFamily="66" charset="0"/>
            </a:endParaRPr>
          </a:p>
          <a:p>
            <a:pPr algn="ctr"/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836712"/>
            <a:ext cx="553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 </a:t>
            </a:r>
          </a:p>
        </p:txBody>
      </p:sp>
      <p:pic>
        <p:nvPicPr>
          <p:cNvPr id="5" name="Picture 2" descr="D:\ДОКУМЕНТЫ С РАБОЧЕГО СТОЛА\РАБОЧИЙ СТОЛ\ИЗОБРАЖЕНИЯ\ФОТОГРАФИИ\ДЕТСКИЙ САД\2017-ПОСИДЕЛКИ-8 МАРТА-10 ГР\DSC0813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4608512" cy="27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6087" y="2204864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Героями других колыбельных песен являются волшебники. Такие как «Сон», «Дрема», «Угомон».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6087" y="4653136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«Ты, Катюша, умная, да очень разумная,</a:t>
            </a:r>
          </a:p>
          <a:p>
            <a:r>
              <a:rPr lang="ru-RU" dirty="0">
                <a:latin typeface="Georgia" pitchFamily="18" charset="0"/>
              </a:rPr>
              <a:t>Спи-усни,  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спи-усни</a:t>
            </a:r>
            <a:r>
              <a:rPr lang="ru-RU" dirty="0">
                <a:latin typeface="Georgia" pitchFamily="18" charset="0"/>
              </a:rPr>
              <a:t>, крепкий сон тебя возьми!»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0381"/>
            <a:ext cx="8280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 полной мере все сказанное относится и к песням о гулях-голубях, которые прилетают к колыбели, воркуют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021378"/>
            <a:ext cx="58711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Ай, </a:t>
            </a:r>
            <a:r>
              <a:rPr lang="ru-RU" sz="2000" dirty="0" err="1">
                <a:latin typeface="Georgia" pitchFamily="18" charset="0"/>
              </a:rPr>
              <a:t>баюшки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баюшки</a:t>
            </a:r>
            <a:r>
              <a:rPr lang="ru-RU" sz="2000" dirty="0">
                <a:latin typeface="Georgia" pitchFamily="18" charset="0"/>
              </a:rPr>
              <a:t>, в огороде </a:t>
            </a:r>
            <a:r>
              <a:rPr lang="ru-RU" sz="2000" dirty="0" err="1">
                <a:latin typeface="Georgia" pitchFamily="18" charset="0"/>
              </a:rPr>
              <a:t>заюшки</a:t>
            </a:r>
            <a:r>
              <a:rPr lang="ru-RU" sz="2000" dirty="0">
                <a:latin typeface="Georgia" pitchFamily="18" charset="0"/>
              </a:rPr>
              <a:t>  </a:t>
            </a:r>
          </a:p>
          <a:p>
            <a:r>
              <a:rPr lang="ru-RU" sz="2000" dirty="0">
                <a:latin typeface="Georgia" pitchFamily="18" charset="0"/>
              </a:rPr>
              <a:t>Травушку щипают, Катю забавляют.</a:t>
            </a:r>
          </a:p>
          <a:p>
            <a:r>
              <a:rPr lang="ru-RU" sz="2000" dirty="0" err="1">
                <a:latin typeface="Georgia" pitchFamily="18" charset="0"/>
              </a:rPr>
              <a:t>Лю</a:t>
            </a:r>
            <a:r>
              <a:rPr lang="ru-RU" sz="2000" dirty="0">
                <a:latin typeface="Georgia" pitchFamily="18" charset="0"/>
              </a:rPr>
              <a:t>-ли, </a:t>
            </a:r>
            <a:r>
              <a:rPr lang="ru-RU" sz="2000" dirty="0" err="1">
                <a:latin typeface="Georgia" pitchFamily="18" charset="0"/>
              </a:rPr>
              <a:t>лю</a:t>
            </a:r>
            <a:r>
              <a:rPr lang="ru-RU" sz="2000" dirty="0">
                <a:latin typeface="Georgia" pitchFamily="18" charset="0"/>
              </a:rPr>
              <a:t>-ли, </a:t>
            </a:r>
            <a:r>
              <a:rPr lang="ru-RU" sz="2000" dirty="0" err="1">
                <a:latin typeface="Georgia" pitchFamily="18" charset="0"/>
              </a:rPr>
              <a:t>люленьки</a:t>
            </a:r>
            <a:r>
              <a:rPr lang="ru-RU" sz="2000" dirty="0">
                <a:latin typeface="Georgia" pitchFamily="18" charset="0"/>
              </a:rPr>
              <a:t>, прилетели гуленьки.</a:t>
            </a:r>
          </a:p>
          <a:p>
            <a:r>
              <a:rPr lang="ru-RU" sz="2000" dirty="0">
                <a:latin typeface="Georgia" pitchFamily="18" charset="0"/>
              </a:rPr>
              <a:t>Сели гули на кровать, стали гули ворковать.</a:t>
            </a:r>
          </a:p>
        </p:txBody>
      </p:sp>
    </p:spTree>
    <p:extLst>
      <p:ext uri="{BB962C8B-B14F-4D97-AF65-F5344CB8AC3E}">
        <p14:creationId xmlns:p14="http://schemas.microsoft.com/office/powerpoint/2010/main" val="65952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Как только ребенок начинает понимать речь, узнавать близких, его начинают забавлять </a:t>
            </a:r>
            <a:r>
              <a:rPr lang="ru-RU" sz="2400" b="1" dirty="0" err="1">
                <a:latin typeface="Georgia" pitchFamily="18" charset="0"/>
              </a:rPr>
              <a:t>пестушками</a:t>
            </a:r>
            <a:r>
              <a:rPr lang="ru-RU" sz="2400" dirty="0">
                <a:latin typeface="Georgia" pitchFamily="18" charset="0"/>
              </a:rPr>
              <a:t> – пестуют. Цель их в том, чтобы не только развлечь ребенка, но и активизировать его физические способности.</a:t>
            </a:r>
          </a:p>
          <a:p>
            <a:r>
              <a:rPr lang="ru-RU" sz="2400" b="1" dirty="0" err="1" smtClean="0">
                <a:latin typeface="Georgia" pitchFamily="18" charset="0"/>
              </a:rPr>
              <a:t>Пестушка</a:t>
            </a: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– это короткая стихотворная приговорка нянюшек и матерей, которой сопровождают движения ребенка в первые месяцы жизни.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4382387"/>
            <a:ext cx="4882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Потягушечки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подрастушечки</a:t>
            </a:r>
            <a:r>
              <a:rPr lang="ru-RU" sz="2400" dirty="0">
                <a:latin typeface="Georgia" pitchFamily="18" charset="0"/>
              </a:rPr>
              <a:t>, поперек </a:t>
            </a:r>
            <a:r>
              <a:rPr lang="ru-RU" sz="2400" dirty="0" err="1">
                <a:latin typeface="Georgia" pitchFamily="18" charset="0"/>
              </a:rPr>
              <a:t>толстушечки</a:t>
            </a:r>
            <a:r>
              <a:rPr lang="ru-RU" sz="2400" dirty="0">
                <a:latin typeface="Georgia" pitchFamily="18" charset="0"/>
              </a:rPr>
              <a:t>!	</a:t>
            </a:r>
          </a:p>
          <a:p>
            <a:r>
              <a:rPr lang="ru-RU" sz="2400" dirty="0">
                <a:latin typeface="Georgia" pitchFamily="18" charset="0"/>
              </a:rPr>
              <a:t>А ручки-то </a:t>
            </a:r>
            <a:r>
              <a:rPr lang="ru-RU" sz="2400" dirty="0" err="1">
                <a:latin typeface="Georgia" pitchFamily="18" charset="0"/>
              </a:rPr>
              <a:t>хватушечки</a:t>
            </a:r>
            <a:r>
              <a:rPr lang="ru-RU" sz="2400" dirty="0">
                <a:latin typeface="Georgia" pitchFamily="18" charset="0"/>
              </a:rPr>
              <a:t>, </a:t>
            </a:r>
            <a:endParaRPr lang="ru-RU" sz="2400" dirty="0" smtClean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а </a:t>
            </a:r>
            <a:r>
              <a:rPr lang="ru-RU" sz="2400" dirty="0">
                <a:latin typeface="Georgia" pitchFamily="18" charset="0"/>
              </a:rPr>
              <a:t>ножки-то </a:t>
            </a:r>
            <a:r>
              <a:rPr lang="ru-RU" sz="2400" dirty="0" err="1">
                <a:latin typeface="Georgia" pitchFamily="18" charset="0"/>
              </a:rPr>
              <a:t>бегушечки</a:t>
            </a:r>
            <a:r>
              <a:rPr lang="ru-RU" sz="2400" dirty="0">
                <a:latin typeface="Georgia" pitchFamily="18" charset="0"/>
              </a:rPr>
              <a:t>!</a:t>
            </a:r>
          </a:p>
        </p:txBody>
      </p:sp>
      <p:pic>
        <p:nvPicPr>
          <p:cNvPr id="6" name="Picture 2" descr="D:\ДОКУМЕНТЫ С РАБОЧЕГО СТОЛА\РАБОЧИЙ СТОЛ\ДЕТСКИЕ ПРАЗДНИКИ И РАЗВЛЕЧЕНИЯ\ДЕТИ-ДЕТСАД-ПОЧЕМУЧКИ\КАРТИНКИ-ДЕТИ\КАРТИНКИ ДЕТИ\123on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82387"/>
            <a:ext cx="14573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С РАБОЧЕГО СТОЛА\РАБОЧИЙ СТОЛ\ИЗОБРАЖЕНИЯ\ФОТОГРАФИИ\2018-УРАЛЬСКИЕ ПОСИДЕЛКИ\DSC_007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6481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53285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Georgia" pitchFamily="18" charset="0"/>
              </a:rPr>
              <a:t>Пестушки</a:t>
            </a:r>
            <a:r>
              <a:rPr lang="ru-RU" sz="2400" dirty="0">
                <a:latin typeface="Georgia" pitchFamily="18" charset="0"/>
              </a:rPr>
              <a:t> сопровождают игру с ребенком, когда взрослый выполняет движения «за него», играя его ручками и ножками, когда младенцу еще недоступны такие движения, как повороты тела, он не может целенаправленно действовать руками, не умеет самостоятельно садиться, ползать, вставать у опоры. Приподнимают ребенка, чтобы он перебирал ножками, приплясывал, и поют.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856971"/>
            <a:ext cx="8425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Но главное, что дает </a:t>
            </a:r>
            <a:r>
              <a:rPr lang="ru-RU" sz="2400" dirty="0" err="1">
                <a:latin typeface="Georgia" pitchFamily="18" charset="0"/>
              </a:rPr>
              <a:t>пестушка</a:t>
            </a:r>
            <a:r>
              <a:rPr lang="ru-RU" sz="2400" dirty="0">
                <a:latin typeface="Georgia" pitchFamily="18" charset="0"/>
              </a:rPr>
              <a:t> — это налаживание контакта между взрослыми и ребенком. С самого рождения устанавливается прочная духовная и эмоциональная связь.</a:t>
            </a:r>
          </a:p>
        </p:txBody>
      </p:sp>
    </p:spTree>
    <p:extLst>
      <p:ext uri="{BB962C8B-B14F-4D97-AF65-F5344CB8AC3E}">
        <p14:creationId xmlns:p14="http://schemas.microsoft.com/office/powerpoint/2010/main" val="196689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16" y="260648"/>
            <a:ext cx="8155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Потешный фольклор</a:t>
            </a:r>
            <a:r>
              <a:rPr lang="ru-RU" sz="2000" dirty="0">
                <a:latin typeface="Georgia" pitchFamily="18" charset="0"/>
              </a:rPr>
              <a:t> - прибаутки, небылицы, дразнилки, имеющие самостоятельное значение, не связанное с играми. Назначение - развеселить, потешить, рассмешить сверстников. В них, как правило, отражено яркое событие или стремительное действие, передан один какой-либо эпизод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b="1" dirty="0" err="1">
                <a:latin typeface="Georgia" pitchFamily="18" charset="0"/>
              </a:rPr>
              <a:t>Потешки</a:t>
            </a:r>
            <a:r>
              <a:rPr lang="ru-RU" sz="2000" dirty="0">
                <a:latin typeface="Georgia" pitchFamily="18" charset="0"/>
              </a:rPr>
              <a:t>  прекрасный помощник для родителей, они помогают  во время игры, </a:t>
            </a:r>
            <a:r>
              <a:rPr lang="ru-RU" sz="2000" dirty="0" smtClean="0">
                <a:latin typeface="Georgia" pitchFamily="18" charset="0"/>
              </a:rPr>
              <a:t>массажа</a:t>
            </a:r>
            <a:r>
              <a:rPr lang="ru-RU" sz="2000" b="1" dirty="0">
                <a:latin typeface="Georgia" pitchFamily="18" charset="0"/>
              </a:rPr>
              <a:t>,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рассчитаны </a:t>
            </a:r>
            <a:r>
              <a:rPr lang="ru-RU" sz="2000" dirty="0">
                <a:latin typeface="Georgia" pitchFamily="18" charset="0"/>
              </a:rPr>
              <a:t>на </a:t>
            </a:r>
            <a:r>
              <a:rPr lang="ru-RU" sz="2000" dirty="0" smtClean="0">
                <a:latin typeface="Georgia" pitchFamily="18" charset="0"/>
              </a:rPr>
              <a:t>активность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393" y="4829450"/>
            <a:ext cx="7962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Потешки</a:t>
            </a:r>
            <a:r>
              <a:rPr lang="ru-RU" sz="2000" dirty="0">
                <a:latin typeface="Georgia" pitchFamily="18" charset="0"/>
              </a:rPr>
              <a:t> акцентируют внимание на гласных звуках, и ребенок начинает повторять их вслед за взрослыми, таким образом развивается его </a:t>
            </a:r>
            <a:r>
              <a:rPr lang="ru-RU" sz="2000" dirty="0" smtClean="0">
                <a:latin typeface="Georgia" pitchFamily="18" charset="0"/>
              </a:rPr>
              <a:t>речь.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924" y="2517028"/>
            <a:ext cx="8055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самого ребенка, когда он выполняет самостоятельно игровые движения и соотносит их с содержанием песенки-</a:t>
            </a:r>
            <a:r>
              <a:rPr lang="ru-RU" sz="2000" dirty="0" err="1">
                <a:latin typeface="Georgia" pitchFamily="18" charset="0"/>
              </a:rPr>
              <a:t>потешки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4856" y="3501008"/>
            <a:ext cx="7925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Потешка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– песенка-приговорка, сопутствующая игре пальцами, ручками и ножками ребенка.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42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 </a:t>
            </a:r>
            <a:r>
              <a:rPr lang="ru-RU" sz="2000" b="1" dirty="0" err="1" smtClean="0">
                <a:latin typeface="Georgia" pitchFamily="18" charset="0"/>
              </a:rPr>
              <a:t>Потешки</a:t>
            </a:r>
            <a:r>
              <a:rPr lang="ru-RU" sz="2000" b="1" dirty="0" smtClean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и </a:t>
            </a:r>
            <a:r>
              <a:rPr lang="ru-RU" sz="2000" b="1" dirty="0" err="1">
                <a:latin typeface="Georgia" pitchFamily="18" charset="0"/>
              </a:rPr>
              <a:t>пестушки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позволяют развлечь ребенка или отвлечь его, если ему не нравится то или иное обязательное действие, например, умывание или еда. Они помогают приучить ребенка к обязательным элементам режима и гигиены в игровой форме. Он развивают речевые центры мозга ребенка, мелкую моторику (знаменитые «Ладушки» и другие похожие </a:t>
            </a:r>
            <a:r>
              <a:rPr lang="ru-RU" sz="2000" dirty="0" err="1">
                <a:latin typeface="Georgia" pitchFamily="18" charset="0"/>
              </a:rPr>
              <a:t>потешки</a:t>
            </a:r>
            <a:r>
              <a:rPr lang="ru-RU" sz="2000" dirty="0">
                <a:latin typeface="Georgia" pitchFamily="18" charset="0"/>
              </a:rPr>
              <a:t>) и способствуют эмоциональному развитию малыша, побуждают его к повторению действий, которые сопровождают. Многие из них кажутся взрослым бессмысленными, но ребенку они доставляют радость, формируют у него чувство юмора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836" y="3981200"/>
            <a:ext cx="5147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Georgia" pitchFamily="18" charset="0"/>
              </a:rPr>
              <a:t>Не плачь, не плачь, куплю </a:t>
            </a:r>
            <a:r>
              <a:rPr lang="ru-RU" sz="2000" dirty="0" smtClean="0">
                <a:latin typeface="Georgia" pitchFamily="18" charset="0"/>
              </a:rPr>
              <a:t> калач</a:t>
            </a:r>
            <a:r>
              <a:rPr lang="ru-RU" sz="2000" dirty="0">
                <a:latin typeface="Georgia" pitchFamily="18" charset="0"/>
              </a:rPr>
              <a:t>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Не ной дорогой, куплю другой.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Ой не плачь, не кричи - куплю  тебе  три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 fontAlgn="base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530" y="47289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err="1" smtClean="0">
                <a:latin typeface="Georgia" pitchFamily="18" charset="0"/>
              </a:rPr>
              <a:t>Просыпалочки</a:t>
            </a:r>
            <a:r>
              <a:rPr lang="ru-RU" sz="2000" b="1" dirty="0" smtClean="0">
                <a:latin typeface="Georgia" pitchFamily="18" charset="0"/>
              </a:rPr>
              <a:t>:</a:t>
            </a:r>
          </a:p>
          <a:p>
            <a:pPr fontAlgn="base"/>
            <a:r>
              <a:rPr lang="ru-RU" sz="2000" dirty="0" smtClean="0">
                <a:latin typeface="Georgia" pitchFamily="18" charset="0"/>
              </a:rPr>
              <a:t>Хорошеньким </a:t>
            </a:r>
            <a:r>
              <a:rPr lang="ru-RU" sz="2000" dirty="0">
                <a:latin typeface="Georgia" pitchFamily="18" charset="0"/>
              </a:rPr>
              <a:t>— </a:t>
            </a:r>
            <a:r>
              <a:rPr lang="ru-RU" sz="2000" dirty="0" err="1" smtClean="0">
                <a:latin typeface="Georgia" pitchFamily="18" charset="0"/>
              </a:rPr>
              <a:t>хорошок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 smtClean="0">
                <a:latin typeface="Georgia" pitchFamily="18" charset="0"/>
              </a:rPr>
              <a:t>пригоженьким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— </a:t>
            </a:r>
            <a:r>
              <a:rPr lang="ru-RU" sz="2000" dirty="0" err="1" smtClean="0">
                <a:latin typeface="Georgia" pitchFamily="18" charset="0"/>
              </a:rPr>
              <a:t>пригожок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 err="1">
                <a:latin typeface="Georgia" pitchFamily="18" charset="0"/>
              </a:rPr>
              <a:t>Стройненьким</a:t>
            </a:r>
            <a:r>
              <a:rPr lang="ru-RU" sz="2000" dirty="0">
                <a:latin typeface="Georgia" pitchFamily="18" charset="0"/>
              </a:rPr>
              <a:t> — </a:t>
            </a:r>
            <a:r>
              <a:rPr lang="ru-RU" sz="2000" dirty="0" err="1" smtClean="0">
                <a:latin typeface="Georgia" pitchFamily="18" charset="0"/>
              </a:rPr>
              <a:t>стройнячок</a:t>
            </a:r>
            <a:r>
              <a:rPr lang="ru-RU" sz="2000" dirty="0" smtClean="0">
                <a:latin typeface="Georgia" pitchFamily="18" charset="0"/>
              </a:rPr>
              <a:t>. А </a:t>
            </a:r>
            <a:r>
              <a:rPr lang="ru-RU" sz="2000" dirty="0">
                <a:latin typeface="Georgia" pitchFamily="18" charset="0"/>
              </a:rPr>
              <a:t>родненьким — </a:t>
            </a:r>
            <a:r>
              <a:rPr lang="ru-RU" sz="2000" dirty="0" err="1">
                <a:latin typeface="Georgia" pitchFamily="18" charset="0"/>
              </a:rPr>
              <a:t>родняшок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70080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Тяги-тяги-</a:t>
            </a:r>
            <a:r>
              <a:rPr lang="ru-RU" sz="2000" dirty="0" err="1">
                <a:latin typeface="Georgia" pitchFamily="18" charset="0"/>
              </a:rPr>
              <a:t>потягушеньки</a:t>
            </a:r>
            <a:r>
              <a:rPr lang="ru-RU" sz="2000" dirty="0" smtClean="0">
                <a:latin typeface="Georgia" pitchFamily="18" charset="0"/>
              </a:rPr>
              <a:t>,  на </a:t>
            </a:r>
            <a:r>
              <a:rPr lang="ru-RU" sz="2000" dirty="0">
                <a:latin typeface="Georgia" pitchFamily="18" charset="0"/>
              </a:rPr>
              <a:t>дочку </a:t>
            </a:r>
            <a:r>
              <a:rPr lang="ru-RU" sz="2000" dirty="0" err="1">
                <a:latin typeface="Georgia" pitchFamily="18" charset="0"/>
              </a:rPr>
              <a:t>порастушеньки</a:t>
            </a:r>
            <a:r>
              <a:rPr lang="ru-RU" sz="2000" dirty="0">
                <a:latin typeface="Georgia" pitchFamily="18" charset="0"/>
              </a:rPr>
              <a:t>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Ты расти здоровая во все времечко,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Как пшенное </a:t>
            </a:r>
            <a:r>
              <a:rPr lang="ru-RU" sz="2000" dirty="0" err="1">
                <a:latin typeface="Georgia" pitchFamily="18" charset="0"/>
              </a:rPr>
              <a:t>тестечко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5994" y="2927307"/>
            <a:ext cx="5907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cs typeface="Aharoni" pitchFamily="2" charset="-79"/>
              </a:rPr>
              <a:t>Тяги, тяги, </a:t>
            </a:r>
            <a:r>
              <a:rPr lang="ru-RU" dirty="0" err="1">
                <a:cs typeface="Aharoni" pitchFamily="2" charset="-79"/>
              </a:rPr>
              <a:t>потягушеньки</a:t>
            </a:r>
            <a:r>
              <a:rPr lang="ru-RU" dirty="0" smtClean="0">
                <a:cs typeface="Aharoni" pitchFamily="2" charset="-79"/>
              </a:rPr>
              <a:t>, на </a:t>
            </a:r>
            <a:r>
              <a:rPr lang="ru-RU" dirty="0" err="1">
                <a:cs typeface="Aharoni" pitchFamily="2" charset="-79"/>
              </a:rPr>
              <a:t>детя</a:t>
            </a:r>
            <a:r>
              <a:rPr lang="ru-RU" dirty="0">
                <a:cs typeface="Aharoni" pitchFamily="2" charset="-79"/>
              </a:rPr>
              <a:t> </a:t>
            </a:r>
            <a:r>
              <a:rPr lang="ru-RU" dirty="0" err="1">
                <a:cs typeface="Aharoni" pitchFamily="2" charset="-79"/>
              </a:rPr>
              <a:t>порастушеньки</a:t>
            </a:r>
            <a:r>
              <a:rPr lang="ru-RU" dirty="0">
                <a:cs typeface="Aharoni" pitchFamily="2" charset="-79"/>
              </a:rPr>
              <a:t>,</a:t>
            </a:r>
            <a:br>
              <a:rPr lang="ru-RU" dirty="0">
                <a:cs typeface="Aharoni" pitchFamily="2" charset="-79"/>
              </a:rPr>
            </a:br>
            <a:r>
              <a:rPr lang="ru-RU" dirty="0">
                <a:cs typeface="Aharoni" pitchFamily="2" charset="-79"/>
              </a:rPr>
              <a:t>Расти, доченька, здоровая</a:t>
            </a:r>
            <a:r>
              <a:rPr lang="ru-RU" dirty="0" smtClean="0">
                <a:cs typeface="Aharoni" pitchFamily="2" charset="-79"/>
              </a:rPr>
              <a:t>,  как </a:t>
            </a:r>
            <a:r>
              <a:rPr lang="ru-RU" dirty="0">
                <a:cs typeface="Aharoni" pitchFamily="2" charset="-79"/>
              </a:rPr>
              <a:t>яблонька садовая.</a:t>
            </a:r>
            <a:br>
              <a:rPr lang="ru-RU" dirty="0">
                <a:cs typeface="Aharoni" pitchFamily="2" charset="-79"/>
              </a:rPr>
            </a:br>
            <a:r>
              <a:rPr lang="ru-RU" dirty="0">
                <a:cs typeface="Aharoni" pitchFamily="2" charset="-79"/>
              </a:rPr>
              <a:t>Расти, сынок</a:t>
            </a:r>
            <a:r>
              <a:rPr lang="ru-RU" dirty="0" smtClean="0">
                <a:cs typeface="Aharoni" pitchFamily="2" charset="-79"/>
              </a:rPr>
              <a:t>,  словно </a:t>
            </a:r>
            <a:r>
              <a:rPr lang="ru-RU" dirty="0">
                <a:cs typeface="Aharoni" pitchFamily="2" charset="-79"/>
              </a:rPr>
              <a:t>крепкий дубок.</a:t>
            </a:r>
          </a:p>
        </p:txBody>
      </p:sp>
      <p:pic>
        <p:nvPicPr>
          <p:cNvPr id="5" name="Picture 4" descr="C:\Users\ЛАРИСА\Pictures\Downloads\01lab3mlm126176951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015" y="3559170"/>
            <a:ext cx="187483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0354" y="4293096"/>
            <a:ext cx="60942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Расти, коса, до пояса</a:t>
            </a:r>
            <a:r>
              <a:rPr lang="ru-RU" sz="2000" dirty="0" smtClean="0">
                <a:latin typeface="Georgia" pitchFamily="18" charset="0"/>
              </a:rPr>
              <a:t>, не </a:t>
            </a:r>
            <a:r>
              <a:rPr lang="ru-RU" sz="2000" dirty="0">
                <a:latin typeface="Georgia" pitchFamily="18" charset="0"/>
              </a:rPr>
              <a:t>вырони не волоса.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Расти, </a:t>
            </a:r>
            <a:r>
              <a:rPr lang="ru-RU" sz="2000" dirty="0" err="1">
                <a:latin typeface="Georgia" pitchFamily="18" charset="0"/>
              </a:rPr>
              <a:t>косынька</a:t>
            </a:r>
            <a:r>
              <a:rPr lang="ru-RU" sz="2000" dirty="0">
                <a:latin typeface="Georgia" pitchFamily="18" charset="0"/>
              </a:rPr>
              <a:t>, до пят </a:t>
            </a:r>
            <a:r>
              <a:rPr lang="ru-RU" sz="2000" dirty="0" smtClean="0">
                <a:latin typeface="Georgia" pitchFamily="18" charset="0"/>
              </a:rPr>
              <a:t>- все </a:t>
            </a:r>
            <a:r>
              <a:rPr lang="ru-RU" sz="2000" dirty="0" err="1">
                <a:latin typeface="Georgia" pitchFamily="18" charset="0"/>
              </a:rPr>
              <a:t>волосыньки</a:t>
            </a:r>
            <a:r>
              <a:rPr lang="ru-RU" sz="2000" dirty="0">
                <a:latin typeface="Georgia" pitchFamily="18" charset="0"/>
              </a:rPr>
              <a:t> в ряд.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Расти, коса, не путайся </a:t>
            </a:r>
            <a:r>
              <a:rPr lang="ru-RU" sz="2000" dirty="0" smtClean="0">
                <a:latin typeface="Georgia" pitchFamily="18" charset="0"/>
              </a:rPr>
              <a:t>- маму</a:t>
            </a:r>
            <a:r>
              <a:rPr lang="ru-RU" sz="2000" dirty="0">
                <a:latin typeface="Georgia" pitchFamily="18" charset="0"/>
              </a:rPr>
              <a:t>, дочка, слушайся</a:t>
            </a:r>
          </a:p>
        </p:txBody>
      </p:sp>
    </p:spTree>
    <p:extLst>
      <p:ext uri="{BB962C8B-B14F-4D97-AF65-F5344CB8AC3E}">
        <p14:creationId xmlns:p14="http://schemas.microsoft.com/office/powerpoint/2010/main" val="427401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850" y="260648"/>
            <a:ext cx="7519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Массаж  с  </a:t>
            </a:r>
            <a:r>
              <a:rPr lang="ru-RU" b="1" dirty="0" err="1" smtClean="0"/>
              <a:t>потешками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err="1" smtClean="0"/>
              <a:t>Потягунюшки</a:t>
            </a:r>
            <a:r>
              <a:rPr lang="ru-RU" dirty="0"/>
              <a:t>, </a:t>
            </a:r>
            <a:r>
              <a:rPr lang="ru-RU" dirty="0" err="1"/>
              <a:t>порастунюшки</a:t>
            </a:r>
            <a:r>
              <a:rPr lang="ru-RU" dirty="0"/>
              <a:t> (поглаживаем от головы до пяточек)</a:t>
            </a:r>
            <a:br>
              <a:rPr lang="ru-RU" dirty="0"/>
            </a:br>
            <a:r>
              <a:rPr lang="ru-RU" dirty="0"/>
              <a:t>Поперек </a:t>
            </a:r>
            <a:r>
              <a:rPr lang="ru-RU" dirty="0" err="1"/>
              <a:t>толстунюшки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А в ножки – </a:t>
            </a:r>
            <a:r>
              <a:rPr lang="ru-RU" dirty="0" err="1"/>
              <a:t>ходунюшки</a:t>
            </a:r>
            <a:r>
              <a:rPr lang="ru-RU" dirty="0"/>
              <a:t>, (двигаем ножками)</a:t>
            </a:r>
            <a:br>
              <a:rPr lang="ru-RU" dirty="0"/>
            </a:br>
            <a:r>
              <a:rPr lang="ru-RU" dirty="0"/>
              <a:t>А в ручки – </a:t>
            </a:r>
            <a:r>
              <a:rPr lang="ru-RU" dirty="0" err="1"/>
              <a:t>хватунюшки</a:t>
            </a:r>
            <a:r>
              <a:rPr lang="ru-RU" dirty="0"/>
              <a:t>, (сжимают и разжимают кулачки)</a:t>
            </a:r>
            <a:br>
              <a:rPr lang="ru-RU" dirty="0"/>
            </a:br>
            <a:r>
              <a:rPr lang="ru-RU" dirty="0"/>
              <a:t>А в ушки — </a:t>
            </a:r>
            <a:r>
              <a:rPr lang="ru-RU" dirty="0" err="1"/>
              <a:t>слышунюшки</a:t>
            </a:r>
            <a:r>
              <a:rPr lang="ru-RU" dirty="0"/>
              <a:t>, (мягко нажать на ушки)</a:t>
            </a:r>
            <a:br>
              <a:rPr lang="ru-RU" dirty="0"/>
            </a:br>
            <a:r>
              <a:rPr lang="ru-RU" dirty="0"/>
              <a:t>А в глазки — </a:t>
            </a:r>
            <a:r>
              <a:rPr lang="ru-RU" dirty="0" err="1"/>
              <a:t>глядунюшки</a:t>
            </a:r>
            <a:r>
              <a:rPr lang="ru-RU" dirty="0"/>
              <a:t>, (мягко нажать на глазки)</a:t>
            </a:r>
            <a:br>
              <a:rPr lang="ru-RU" dirty="0"/>
            </a:br>
            <a:r>
              <a:rPr lang="ru-RU" dirty="0"/>
              <a:t>А носику — </a:t>
            </a:r>
            <a:r>
              <a:rPr lang="ru-RU" dirty="0" err="1"/>
              <a:t>сопунюшки</a:t>
            </a:r>
            <a:r>
              <a:rPr lang="ru-RU" dirty="0"/>
              <a:t>, (мягко нажать на носик)</a:t>
            </a:r>
            <a:br>
              <a:rPr lang="ru-RU" dirty="0"/>
            </a:br>
            <a:r>
              <a:rPr lang="ru-RU" dirty="0"/>
              <a:t>А в роток — говорок, (мягко нажать на ротик)</a:t>
            </a:r>
            <a:br>
              <a:rPr lang="ru-RU" dirty="0"/>
            </a:br>
            <a:r>
              <a:rPr lang="ru-RU" dirty="0"/>
              <a:t>А в головку — </a:t>
            </a:r>
            <a:r>
              <a:rPr lang="ru-RU" dirty="0" err="1"/>
              <a:t>разумок</a:t>
            </a:r>
            <a:r>
              <a:rPr lang="ru-RU" dirty="0"/>
              <a:t>! (мягко нажать на лобик)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3402866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(легко постукивая по подошвам)</a:t>
            </a:r>
            <a:br>
              <a:rPr lang="ru-RU" dirty="0"/>
            </a:br>
            <a:r>
              <a:rPr lang="ru-RU" dirty="0"/>
              <a:t>Токи, токи, </a:t>
            </a:r>
            <a:r>
              <a:rPr lang="ru-RU" dirty="0" err="1"/>
              <a:t>тошки</a:t>
            </a:r>
            <a:r>
              <a:rPr lang="ru-RU" dirty="0" smtClean="0"/>
              <a:t>, кую</a:t>
            </a:r>
            <a:r>
              <a:rPr lang="ru-RU" dirty="0"/>
              <a:t>, кую ножки.</a:t>
            </a:r>
            <a:br>
              <a:rPr lang="ru-RU" dirty="0"/>
            </a:br>
            <a:r>
              <a:rPr lang="ru-RU" dirty="0"/>
              <a:t>Ножки у </a:t>
            </a:r>
            <a:r>
              <a:rPr lang="ru-RU" dirty="0" err="1" smtClean="0"/>
              <a:t>Дашуньки</a:t>
            </a:r>
            <a:r>
              <a:rPr lang="ru-RU" dirty="0" smtClean="0"/>
              <a:t> едут </a:t>
            </a:r>
            <a:r>
              <a:rPr lang="ru-RU" dirty="0"/>
              <a:t>по дорожке.</a:t>
            </a:r>
            <a:br>
              <a:rPr lang="ru-RU" dirty="0"/>
            </a:br>
            <a:r>
              <a:rPr lang="ru-RU" dirty="0"/>
              <a:t>Дорожка кривая</a:t>
            </a:r>
            <a:r>
              <a:rPr lang="ru-RU" dirty="0" smtClean="0"/>
              <a:t>,  ни </a:t>
            </a:r>
            <a:r>
              <a:rPr lang="ru-RU" dirty="0"/>
              <a:t>конца, ни края,</a:t>
            </a:r>
            <a:br>
              <a:rPr lang="ru-RU" dirty="0"/>
            </a:br>
            <a:r>
              <a:rPr lang="ru-RU" dirty="0"/>
              <a:t>Грязь по колено</a:t>
            </a:r>
            <a:r>
              <a:rPr lang="ru-RU" dirty="0" smtClean="0"/>
              <a:t>,  лошадь </a:t>
            </a:r>
            <a:r>
              <a:rPr lang="ru-RU" dirty="0"/>
              <a:t>охромела.</a:t>
            </a:r>
            <a:br>
              <a:rPr lang="ru-RU" dirty="0"/>
            </a:br>
            <a:r>
              <a:rPr lang="ru-RU" dirty="0"/>
              <a:t>Топ, топ, топ, топ </a:t>
            </a:r>
            <a:r>
              <a:rPr lang="ru-RU" dirty="0" smtClean="0"/>
              <a:t>—   Приехали</a:t>
            </a:r>
            <a:r>
              <a:rPr lang="ru-RU" dirty="0"/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922" y="4797152"/>
            <a:ext cx="41351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(</a:t>
            </a:r>
            <a:r>
              <a:rPr lang="ru-RU" dirty="0" err="1"/>
              <a:t>покалачиваем</a:t>
            </a:r>
            <a:r>
              <a:rPr lang="ru-RU" dirty="0"/>
              <a:t> по пяточке)</a:t>
            </a:r>
            <a:br>
              <a:rPr lang="ru-RU" dirty="0"/>
            </a:br>
            <a:r>
              <a:rPr lang="ru-RU" dirty="0"/>
              <a:t>Куй, куй, каблучок!</a:t>
            </a:r>
            <a:br>
              <a:rPr lang="ru-RU" dirty="0"/>
            </a:br>
            <a:r>
              <a:rPr lang="ru-RU" dirty="0"/>
              <a:t>Подай бабка башмачок.</a:t>
            </a:r>
            <a:br>
              <a:rPr lang="ru-RU" dirty="0"/>
            </a:br>
            <a:r>
              <a:rPr lang="ru-RU" dirty="0"/>
              <a:t>Не подашь башмачка —</a:t>
            </a:r>
            <a:br>
              <a:rPr lang="ru-RU" dirty="0"/>
            </a:br>
            <a:r>
              <a:rPr lang="ru-RU" dirty="0"/>
              <a:t>Не подкуем каблучка.</a:t>
            </a:r>
          </a:p>
        </p:txBody>
      </p:sp>
    </p:spTree>
    <p:extLst>
      <p:ext uri="{BB962C8B-B14F-4D97-AF65-F5344CB8AC3E}">
        <p14:creationId xmlns:p14="http://schemas.microsoft.com/office/powerpoint/2010/main" val="59656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517" y="836712"/>
            <a:ext cx="509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Потешки</a:t>
            </a:r>
            <a:r>
              <a:rPr lang="ru-RU" sz="2000" b="1" dirty="0" smtClean="0">
                <a:latin typeface="Georgia" pitchFamily="18" charset="0"/>
              </a:rPr>
              <a:t>  для  умывания,  купания: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Вода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текучая</a:t>
            </a:r>
            <a:r>
              <a:rPr lang="ru-RU" sz="2000" dirty="0" smtClean="0">
                <a:latin typeface="Georgia" pitchFamily="18" charset="0"/>
              </a:rPr>
              <a:t>, дитя </a:t>
            </a:r>
            <a:r>
              <a:rPr lang="ru-RU" sz="2000" dirty="0" err="1">
                <a:latin typeface="Georgia" pitchFamily="18" charset="0"/>
              </a:rPr>
              <a:t>растучее</a:t>
            </a:r>
            <a:r>
              <a:rPr lang="ru-RU" sz="2000" dirty="0">
                <a:latin typeface="Georgia" pitchFamily="18" charset="0"/>
              </a:rPr>
              <a:t>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 гуся вода</a:t>
            </a:r>
            <a:r>
              <a:rPr lang="ru-RU" sz="2000" dirty="0" smtClean="0">
                <a:latin typeface="Georgia" pitchFamily="18" charset="0"/>
              </a:rPr>
              <a:t>, с </a:t>
            </a:r>
            <a:r>
              <a:rPr lang="ru-RU" sz="2000" dirty="0">
                <a:latin typeface="Georgia" pitchFamily="18" charset="0"/>
              </a:rPr>
              <a:t>Даши худоба.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Водичка вниз</a:t>
            </a:r>
            <a:r>
              <a:rPr lang="ru-RU" sz="2000" dirty="0" smtClean="0">
                <a:latin typeface="Georgia" pitchFamily="18" charset="0"/>
              </a:rPr>
              <a:t>, а </a:t>
            </a:r>
            <a:r>
              <a:rPr lang="ru-RU" sz="2000" dirty="0">
                <a:latin typeface="Georgia" pitchFamily="18" charset="0"/>
              </a:rPr>
              <a:t>Дашенька вверх!</a:t>
            </a:r>
          </a:p>
        </p:txBody>
      </p:sp>
      <p:pic>
        <p:nvPicPr>
          <p:cNvPr id="3" name="Picture 3" descr="C:\Users\ЛАРИСА\Pictures\Downloads\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2301"/>
            <a:ext cx="24482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7909" y="2785456"/>
            <a:ext cx="52409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Ой лады-лады-лады, не </a:t>
            </a:r>
            <a:r>
              <a:rPr lang="ru-RU" dirty="0"/>
              <a:t>боимся мы воды!</a:t>
            </a:r>
          </a:p>
          <a:p>
            <a:r>
              <a:rPr lang="ru-RU" dirty="0"/>
              <a:t>Чисто умываемся</a:t>
            </a:r>
            <a:r>
              <a:rPr lang="ru-RU" dirty="0" smtClean="0"/>
              <a:t>,  маме </a:t>
            </a:r>
            <a:r>
              <a:rPr lang="ru-RU" dirty="0"/>
              <a:t>улыбаемся!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Водичка, водичка</a:t>
            </a:r>
            <a:r>
              <a:rPr lang="ru-RU" dirty="0" smtClean="0"/>
              <a:t>!  Умой </a:t>
            </a:r>
            <a:r>
              <a:rPr lang="ru-RU" dirty="0"/>
              <a:t>мое личико!</a:t>
            </a:r>
          </a:p>
          <a:p>
            <a:r>
              <a:rPr lang="ru-RU" dirty="0"/>
              <a:t>Чтоб глазки блестели</a:t>
            </a:r>
            <a:r>
              <a:rPr lang="ru-RU" dirty="0" smtClean="0"/>
              <a:t>, чтоб </a:t>
            </a:r>
            <a:r>
              <a:rPr lang="ru-RU" dirty="0"/>
              <a:t>щечки краснели,</a:t>
            </a:r>
          </a:p>
          <a:p>
            <a:r>
              <a:rPr lang="ru-RU" dirty="0"/>
              <a:t>Чтоб смеялся роток</a:t>
            </a:r>
            <a:r>
              <a:rPr lang="ru-RU" dirty="0" smtClean="0"/>
              <a:t>,  и </a:t>
            </a:r>
            <a:r>
              <a:rPr lang="ru-RU" dirty="0"/>
              <a:t>кусался зубок!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5085184"/>
            <a:ext cx="484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Топики, топики</a:t>
            </a:r>
            <a:r>
              <a:rPr lang="ru-RU" dirty="0" smtClean="0"/>
              <a:t>,  по </a:t>
            </a:r>
            <a:r>
              <a:rPr lang="ru-RU" dirty="0"/>
              <a:t>водичке </a:t>
            </a:r>
            <a:r>
              <a:rPr lang="ru-RU" dirty="0" err="1"/>
              <a:t>хлопики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Хлопики</a:t>
            </a:r>
            <a:r>
              <a:rPr lang="ru-RU" dirty="0"/>
              <a:t> ладошками, </a:t>
            </a:r>
            <a:r>
              <a:rPr lang="ru-RU" dirty="0" smtClean="0"/>
              <a:t>  да </a:t>
            </a:r>
            <a:r>
              <a:rPr lang="ru-RU" dirty="0"/>
              <a:t>босыми ножками!</a:t>
            </a:r>
          </a:p>
        </p:txBody>
      </p:sp>
    </p:spTree>
    <p:extLst>
      <p:ext uri="{BB962C8B-B14F-4D97-AF65-F5344CB8AC3E}">
        <p14:creationId xmlns:p14="http://schemas.microsoft.com/office/powerpoint/2010/main" val="1487716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316262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Georgia" pitchFamily="18" charset="0"/>
              </a:rPr>
              <a:t>Ай, ту-ту, ай, ту-ту</a:t>
            </a:r>
            <a:r>
              <a:rPr lang="ru-RU" sz="2000" dirty="0" smtClean="0">
                <a:latin typeface="Georgia" pitchFamily="18" charset="0"/>
              </a:rPr>
              <a:t>, вари </a:t>
            </a:r>
            <a:r>
              <a:rPr lang="ru-RU" sz="2000" dirty="0">
                <a:latin typeface="Georgia" pitchFamily="18" charset="0"/>
              </a:rPr>
              <a:t>кашку </a:t>
            </a:r>
            <a:r>
              <a:rPr lang="ru-RU" sz="2000" dirty="0" err="1">
                <a:latin typeface="Georgia" pitchFamily="18" charset="0"/>
              </a:rPr>
              <a:t>круту</a:t>
            </a:r>
            <a:r>
              <a:rPr lang="ru-RU" sz="2000" dirty="0">
                <a:latin typeface="Georgia" pitchFamily="18" charset="0"/>
              </a:rPr>
              <a:t>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Подливай молочка</a:t>
            </a:r>
            <a:r>
              <a:rPr lang="ru-RU" sz="2000" dirty="0" smtClean="0">
                <a:latin typeface="Georgia" pitchFamily="18" charset="0"/>
              </a:rPr>
              <a:t>,  накорми </a:t>
            </a:r>
            <a:r>
              <a:rPr lang="ru-RU" sz="2000" dirty="0">
                <a:latin typeface="Georgia" pitchFamily="18" charset="0"/>
              </a:rPr>
              <a:t>казачка.</a:t>
            </a:r>
          </a:p>
        </p:txBody>
      </p:sp>
      <p:pic>
        <p:nvPicPr>
          <p:cNvPr id="6146" name="Picture 2" descr="C:\Users\ЛАРИСА\Pictures\Downloads\main_433746_original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2" y="620688"/>
            <a:ext cx="1892998" cy="221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4871" y="534919"/>
            <a:ext cx="59878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Кормилочки</a:t>
            </a:r>
            <a:r>
              <a:rPr lang="ru-RU" sz="2000" b="1" dirty="0" smtClean="0">
                <a:latin typeface="Georgia" pitchFamily="18" charset="0"/>
              </a:rPr>
              <a:t>:</a:t>
            </a:r>
          </a:p>
          <a:p>
            <a:r>
              <a:rPr lang="ru-RU" sz="2000" dirty="0" smtClean="0">
                <a:latin typeface="Georgia" pitchFamily="18" charset="0"/>
              </a:rPr>
              <a:t>Пошел </a:t>
            </a:r>
            <a:r>
              <a:rPr lang="ru-RU" sz="2000" dirty="0">
                <a:latin typeface="Georgia" pitchFamily="18" charset="0"/>
              </a:rPr>
              <a:t>котик на </a:t>
            </a:r>
            <a:r>
              <a:rPr lang="ru-RU" sz="2000" dirty="0" err="1">
                <a:latin typeface="Georgia" pitchFamily="18" charset="0"/>
              </a:rPr>
              <a:t>торжок</a:t>
            </a:r>
            <a:r>
              <a:rPr lang="ru-RU" sz="2000" dirty="0" smtClean="0">
                <a:latin typeface="Georgia" pitchFamily="18" charset="0"/>
              </a:rPr>
              <a:t>, купил </a:t>
            </a:r>
            <a:r>
              <a:rPr lang="ru-RU" sz="2000" dirty="0">
                <a:latin typeface="Georgia" pitchFamily="18" charset="0"/>
              </a:rPr>
              <a:t>котик пирожок,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Пошел котик на улочку</a:t>
            </a:r>
            <a:r>
              <a:rPr lang="ru-RU" sz="2000" dirty="0" smtClean="0">
                <a:latin typeface="Georgia" pitchFamily="18" charset="0"/>
              </a:rPr>
              <a:t>, купил </a:t>
            </a:r>
            <a:r>
              <a:rPr lang="ru-RU" sz="2000" dirty="0">
                <a:latin typeface="Georgia" pitchFamily="18" charset="0"/>
              </a:rPr>
              <a:t>котик булочку.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Самому ли </a:t>
            </a:r>
            <a:r>
              <a:rPr lang="ru-RU" sz="2000" dirty="0" smtClean="0">
                <a:latin typeface="Georgia" pitchFamily="18" charset="0"/>
              </a:rPr>
              <a:t>есть - либо </a:t>
            </a:r>
            <a:r>
              <a:rPr lang="ru-RU" sz="2000" dirty="0">
                <a:latin typeface="Georgia" pitchFamily="18" charset="0"/>
              </a:rPr>
              <a:t>деточке </a:t>
            </a:r>
            <a:r>
              <a:rPr lang="ru-RU" sz="2000" dirty="0" err="1">
                <a:latin typeface="Georgia" pitchFamily="18" charset="0"/>
              </a:rPr>
              <a:t>снесть</a:t>
            </a:r>
            <a:r>
              <a:rPr lang="ru-RU" sz="2000" dirty="0">
                <a:latin typeface="Georgia" pitchFamily="18" charset="0"/>
              </a:rPr>
              <a:t>?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Я и сам укушу</a:t>
            </a:r>
            <a:r>
              <a:rPr lang="ru-RU" sz="2000" dirty="0" smtClean="0">
                <a:latin typeface="Georgia" pitchFamily="18" charset="0"/>
              </a:rPr>
              <a:t>, да </a:t>
            </a:r>
            <a:r>
              <a:rPr lang="ru-RU" sz="2000" dirty="0">
                <a:latin typeface="Georgia" pitchFamily="18" charset="0"/>
              </a:rPr>
              <a:t>и деточке снесу.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286" y="3356992"/>
            <a:ext cx="413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Пышка, </a:t>
            </a:r>
            <a:r>
              <a:rPr lang="ru-RU" sz="2000" dirty="0" smtClean="0">
                <a:latin typeface="Georgia" pitchFamily="18" charset="0"/>
              </a:rPr>
              <a:t>лепёшка  в </a:t>
            </a:r>
            <a:r>
              <a:rPr lang="ru-RU" sz="2000" dirty="0">
                <a:latin typeface="Georgia" pitchFamily="18" charset="0"/>
              </a:rPr>
              <a:t>печи сидела,</a:t>
            </a:r>
          </a:p>
          <a:p>
            <a:r>
              <a:rPr lang="ru-RU" sz="2000" dirty="0">
                <a:latin typeface="Georgia" pitchFamily="18" charset="0"/>
              </a:rPr>
              <a:t>На нас глядела</a:t>
            </a:r>
            <a:r>
              <a:rPr lang="ru-RU" sz="2000" dirty="0" smtClean="0">
                <a:latin typeface="Georgia" pitchFamily="18" charset="0"/>
              </a:rPr>
              <a:t>,  в </a:t>
            </a:r>
            <a:r>
              <a:rPr lang="ru-RU" sz="2000" dirty="0">
                <a:latin typeface="Georgia" pitchFamily="18" charset="0"/>
              </a:rPr>
              <a:t>рот захотела.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0887" y="4509120"/>
            <a:ext cx="5347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Ой, </a:t>
            </a:r>
            <a:r>
              <a:rPr lang="ru-RU" sz="2000" dirty="0" err="1">
                <a:latin typeface="Georgia" pitchFamily="18" charset="0"/>
              </a:rPr>
              <a:t>качи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качи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качи</a:t>
            </a:r>
            <a:r>
              <a:rPr lang="ru-RU" sz="2000" dirty="0">
                <a:latin typeface="Georgia" pitchFamily="18" charset="0"/>
              </a:rPr>
              <a:t>,  </a:t>
            </a:r>
            <a:r>
              <a:rPr lang="ru-RU" sz="2000" dirty="0" smtClean="0">
                <a:latin typeface="Georgia" pitchFamily="18" charset="0"/>
              </a:rPr>
              <a:t>в </a:t>
            </a:r>
            <a:r>
              <a:rPr lang="ru-RU" sz="2000" dirty="0">
                <a:latin typeface="Georgia" pitchFamily="18" charset="0"/>
              </a:rPr>
              <a:t>головах-то калачи,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 ручках пряники,  </a:t>
            </a:r>
            <a:r>
              <a:rPr lang="ru-RU" sz="2000" dirty="0" smtClean="0">
                <a:latin typeface="Georgia" pitchFamily="18" charset="0"/>
              </a:rPr>
              <a:t> в </a:t>
            </a:r>
            <a:r>
              <a:rPr lang="ru-RU" sz="2000" dirty="0">
                <a:latin typeface="Georgia" pitchFamily="18" charset="0"/>
              </a:rPr>
              <a:t>ножках яблочки,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 бокам конфеточки, </a:t>
            </a:r>
            <a:r>
              <a:rPr lang="ru-RU" sz="2000" dirty="0" smtClean="0">
                <a:latin typeface="Georgia" pitchFamily="18" charset="0"/>
              </a:rPr>
              <a:t>золотые </a:t>
            </a:r>
            <a:r>
              <a:rPr lang="ru-RU" sz="2000" dirty="0">
                <a:latin typeface="Georgia" pitchFamily="18" charset="0"/>
              </a:rPr>
              <a:t>веточки. </a:t>
            </a:r>
          </a:p>
        </p:txBody>
      </p:sp>
      <p:pic>
        <p:nvPicPr>
          <p:cNvPr id="12" name="Picture 2" descr="https://i.pinimg.com/736x/7f/0e/4c/7f0e4c4f2bebcb184e00d2676e1349b8--russian-girls-russian-fo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0935"/>
            <a:ext cx="18722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2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1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err="1"/>
              <a:t>Потешки</a:t>
            </a:r>
            <a:r>
              <a:rPr lang="ru-RU" b="1" dirty="0"/>
              <a:t> для </a:t>
            </a:r>
            <a:r>
              <a:rPr lang="ru-RU" b="1" dirty="0" smtClean="0"/>
              <a:t>знакомства </a:t>
            </a:r>
            <a:r>
              <a:rPr lang="ru-RU" b="1" dirty="0"/>
              <a:t>с телом</a:t>
            </a:r>
            <a:r>
              <a:rPr lang="ru-RU" b="1" dirty="0" smtClean="0"/>
              <a:t>:</a:t>
            </a:r>
          </a:p>
          <a:p>
            <a:pPr algn="ctr" fontAlgn="base"/>
            <a:endParaRPr lang="ru-RU" b="1" dirty="0"/>
          </a:p>
          <a:p>
            <a:pPr fontAlgn="base"/>
            <a:r>
              <a:rPr lang="ru-RU" dirty="0" smtClean="0"/>
              <a:t>Где же наши ручки? А вот наши ручки!</a:t>
            </a:r>
            <a:br>
              <a:rPr lang="ru-RU" dirty="0" smtClean="0"/>
            </a:br>
            <a:r>
              <a:rPr lang="ru-RU" dirty="0" smtClean="0"/>
              <a:t>Где же наши ножки?  А вот наши ножки!</a:t>
            </a:r>
            <a:br>
              <a:rPr lang="ru-RU" dirty="0" smtClean="0"/>
            </a:br>
            <a:r>
              <a:rPr lang="ru-RU" dirty="0" smtClean="0"/>
              <a:t>А вот это Мишин нос  весь козюльками зарос.</a:t>
            </a:r>
            <a:br>
              <a:rPr lang="ru-RU" dirty="0" smtClean="0"/>
            </a:br>
            <a:r>
              <a:rPr lang="ru-RU" dirty="0" smtClean="0"/>
              <a:t>А вот это глазки,  а вот это ушки,</a:t>
            </a:r>
            <a:br>
              <a:rPr lang="ru-RU" dirty="0" smtClean="0"/>
            </a:br>
            <a:r>
              <a:rPr lang="ru-RU" dirty="0" smtClean="0"/>
              <a:t>А вот это щёчки толстые подушки,</a:t>
            </a:r>
            <a:br>
              <a:rPr lang="ru-RU" dirty="0" smtClean="0"/>
            </a:br>
            <a:r>
              <a:rPr lang="ru-RU" dirty="0" smtClean="0"/>
              <a:t>Ну а это что? Живот!  А вот это Мишин рот!</a:t>
            </a:r>
            <a:br>
              <a:rPr lang="ru-RU" dirty="0" smtClean="0"/>
            </a:br>
            <a:r>
              <a:rPr lang="ru-RU" dirty="0" smtClean="0"/>
              <a:t>Покажи-ка язычок,  пощекочу тебе бочок.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3501008"/>
            <a:ext cx="54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Паучок, паучок</a:t>
            </a:r>
            <a:r>
              <a:rPr lang="ru-RU" dirty="0" smtClean="0"/>
              <a:t>, Олю </a:t>
            </a:r>
            <a:r>
              <a:rPr lang="ru-RU" dirty="0"/>
              <a:t>хвать за бочок.</a:t>
            </a:r>
            <a:br>
              <a:rPr lang="ru-RU" dirty="0"/>
            </a:br>
            <a:r>
              <a:rPr lang="ru-RU" dirty="0"/>
              <a:t>Лягушка, лягушка</a:t>
            </a:r>
            <a:r>
              <a:rPr lang="ru-RU" dirty="0" smtClean="0"/>
              <a:t>,  Олю </a:t>
            </a:r>
            <a:r>
              <a:rPr lang="ru-RU" dirty="0"/>
              <a:t>хвать за ушко.</a:t>
            </a:r>
            <a:br>
              <a:rPr lang="ru-RU" dirty="0"/>
            </a:br>
            <a:r>
              <a:rPr lang="ru-RU" dirty="0"/>
              <a:t>Олени, олени</a:t>
            </a:r>
            <a:r>
              <a:rPr lang="ru-RU" dirty="0" smtClean="0"/>
              <a:t>,   Олю </a:t>
            </a:r>
            <a:r>
              <a:rPr lang="ru-RU" dirty="0"/>
              <a:t>хвать за колени.</a:t>
            </a:r>
            <a:br>
              <a:rPr lang="ru-RU" dirty="0"/>
            </a:br>
            <a:r>
              <a:rPr lang="ru-RU" dirty="0"/>
              <a:t>Пёсик, пёсик</a:t>
            </a:r>
            <a:r>
              <a:rPr lang="ru-RU" dirty="0" smtClean="0"/>
              <a:t>,  Олю </a:t>
            </a:r>
            <a:r>
              <a:rPr lang="ru-RU" dirty="0"/>
              <a:t>хвать за носик.</a:t>
            </a:r>
            <a:br>
              <a:rPr lang="ru-RU" dirty="0"/>
            </a:br>
            <a:r>
              <a:rPr lang="ru-RU" dirty="0"/>
              <a:t>Бегемот, бегемот</a:t>
            </a:r>
            <a:r>
              <a:rPr lang="ru-RU" dirty="0" smtClean="0"/>
              <a:t>,  Олю </a:t>
            </a:r>
            <a:r>
              <a:rPr lang="ru-RU" dirty="0"/>
              <a:t>хвать за живот.</a:t>
            </a:r>
            <a:br>
              <a:rPr lang="ru-RU" dirty="0"/>
            </a:br>
            <a:r>
              <a:rPr lang="ru-RU" dirty="0"/>
              <a:t>Оса, оса</a:t>
            </a:r>
            <a:r>
              <a:rPr lang="ru-RU" dirty="0" smtClean="0"/>
              <a:t>,  Олю </a:t>
            </a:r>
            <a:r>
              <a:rPr lang="ru-RU" dirty="0"/>
              <a:t>хвать за волоса.</a:t>
            </a:r>
            <a:br>
              <a:rPr lang="ru-RU" dirty="0"/>
            </a:br>
            <a:r>
              <a:rPr lang="ru-RU" dirty="0"/>
              <a:t>Кузнечики, кузнечики</a:t>
            </a:r>
            <a:r>
              <a:rPr lang="ru-RU" dirty="0" smtClean="0"/>
              <a:t>,   Олю </a:t>
            </a:r>
            <a:r>
              <a:rPr lang="ru-RU" dirty="0"/>
              <a:t>хвать за плечики.</a:t>
            </a:r>
          </a:p>
        </p:txBody>
      </p:sp>
    </p:spTree>
    <p:extLst>
      <p:ext uri="{BB962C8B-B14F-4D97-AF65-F5344CB8AC3E}">
        <p14:creationId xmlns:p14="http://schemas.microsoft.com/office/powerpoint/2010/main" val="78809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43840"/>
            <a:ext cx="810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Слово</a:t>
            </a:r>
            <a:r>
              <a:rPr lang="ru-RU" sz="2400" b="1" dirty="0">
                <a:latin typeface="Georgia" pitchFamily="18" charset="0"/>
              </a:rPr>
              <a:t> фольклор</a:t>
            </a:r>
            <a:r>
              <a:rPr lang="ru-RU" sz="2400" dirty="0">
                <a:latin typeface="Georgia" pitchFamily="18" charset="0"/>
              </a:rPr>
              <a:t> — это английское слово, сложенное из двух слов «</a:t>
            </a:r>
            <a:r>
              <a:rPr lang="ru-RU" sz="2400" dirty="0" err="1">
                <a:latin typeface="Georgia" pitchFamily="18" charset="0"/>
              </a:rPr>
              <a:t>фольк</a:t>
            </a:r>
            <a:r>
              <a:rPr lang="ru-RU" sz="2400" dirty="0">
                <a:latin typeface="Georgia" pitchFamily="18" charset="0"/>
              </a:rPr>
              <a:t>»—народ, «лор»- учение. Итак, фольклор — это народная мудрость. Фольклор не имеет автора. Это особое искусство — народные песни, танцы, легенды и сказки, обряды, поверья и т.д. Люди, создавшие их когда-то, передавали другим из уст в уста, так фольклор дошел до наших дней, не оставив имен своих создателей. Фольклор сопровождает человека с рождения, опекая в детстве, вплоть до перехода в юность.</a:t>
            </a:r>
          </a:p>
        </p:txBody>
      </p:sp>
    </p:spTree>
    <p:extLst>
      <p:ext uri="{BB962C8B-B14F-4D97-AF65-F5344CB8AC3E}">
        <p14:creationId xmlns:p14="http://schemas.microsoft.com/office/powerpoint/2010/main" val="11892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999" y="3717032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Заживляем   ранки:</a:t>
            </a:r>
          </a:p>
          <a:p>
            <a:r>
              <a:rPr lang="ru-RU" dirty="0" smtClean="0"/>
              <a:t>У </a:t>
            </a:r>
            <a:r>
              <a:rPr lang="ru-RU" dirty="0"/>
              <a:t>киски </a:t>
            </a:r>
            <a:r>
              <a:rPr lang="ru-RU" dirty="0" smtClean="0"/>
              <a:t>боли,  у </a:t>
            </a:r>
            <a:r>
              <a:rPr lang="ru-RU" dirty="0"/>
              <a:t>собачки </a:t>
            </a:r>
            <a:r>
              <a:rPr lang="ru-RU" dirty="0" smtClean="0"/>
              <a:t>боли,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А у моего </a:t>
            </a:r>
            <a:r>
              <a:rPr lang="ru-RU" dirty="0" smtClean="0"/>
              <a:t>малыша  заживи-заживи-заживи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2919" y="5116869"/>
            <a:ext cx="5947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+mj-lt"/>
              </a:rPr>
              <a:t>У </a:t>
            </a:r>
            <a:r>
              <a:rPr lang="ru-RU" dirty="0" smtClean="0">
                <a:latin typeface="+mj-lt"/>
              </a:rPr>
              <a:t>лисы </a:t>
            </a:r>
            <a:r>
              <a:rPr lang="ru-RU" dirty="0">
                <a:latin typeface="+mj-lt"/>
              </a:rPr>
              <a:t>боли</a:t>
            </a:r>
            <a:r>
              <a:rPr lang="ru-RU" dirty="0" smtClean="0">
                <a:latin typeface="+mj-lt"/>
              </a:rPr>
              <a:t>, у </a:t>
            </a:r>
            <a:r>
              <a:rPr lang="ru-RU" dirty="0">
                <a:latin typeface="+mj-lt"/>
              </a:rPr>
              <a:t>волка боли,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У моего сыночка </a:t>
            </a:r>
            <a:r>
              <a:rPr lang="ru-RU" dirty="0" smtClean="0">
                <a:latin typeface="+mj-lt"/>
              </a:rPr>
              <a:t> боль </a:t>
            </a:r>
            <a:r>
              <a:rPr lang="ru-RU" dirty="0">
                <a:latin typeface="+mj-lt"/>
              </a:rPr>
              <a:t>на </a:t>
            </a:r>
            <a:r>
              <a:rPr lang="ru-RU" dirty="0" smtClean="0">
                <a:latin typeface="+mj-lt"/>
              </a:rPr>
              <a:t>берёзку  в </a:t>
            </a:r>
            <a:r>
              <a:rPr lang="ru-RU" dirty="0">
                <a:latin typeface="+mj-lt"/>
              </a:rPr>
              <a:t>лес </a:t>
            </a:r>
            <a:r>
              <a:rPr lang="ru-RU" dirty="0" smtClean="0">
                <a:latin typeface="+mj-lt"/>
              </a:rPr>
              <a:t>улети.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/>
              <a:t>Игры на подушке с </a:t>
            </a:r>
            <a:r>
              <a:rPr lang="ru-RU" b="1" dirty="0" err="1" smtClean="0"/>
              <a:t>потешкой</a:t>
            </a:r>
            <a:r>
              <a:rPr lang="ru-RU" b="1" dirty="0" smtClean="0"/>
              <a:t>:</a:t>
            </a:r>
          </a:p>
          <a:p>
            <a:pPr fontAlgn="base"/>
            <a:r>
              <a:rPr lang="ru-RU" dirty="0" smtClean="0"/>
              <a:t>(катая малыша по подушке, приговаривайте)</a:t>
            </a:r>
          </a:p>
          <a:p>
            <a:pPr fontAlgn="base"/>
            <a:r>
              <a:rPr lang="ru-RU" dirty="0" smtClean="0"/>
              <a:t>Три — та — туш — </a:t>
            </a:r>
            <a:r>
              <a:rPr lang="ru-RU" dirty="0" err="1" smtClean="0"/>
              <a:t>ки</a:t>
            </a:r>
            <a:r>
              <a:rPr lang="ru-RU" dirty="0" smtClean="0"/>
              <a:t>! Три — та — туш — </a:t>
            </a:r>
            <a:r>
              <a:rPr lang="ru-RU" dirty="0" err="1" smtClean="0"/>
              <a:t>ки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Едет Катя на подушке!</a:t>
            </a:r>
            <a:br>
              <a:rPr lang="ru-RU" dirty="0" smtClean="0"/>
            </a:br>
            <a:r>
              <a:rPr lang="ru-RU" dirty="0" smtClean="0"/>
              <a:t>На подушечке верхом! Бух с подушки кувырком!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15541" y="228153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Тушки</a:t>
            </a:r>
            <a:r>
              <a:rPr lang="ru-RU" dirty="0" smtClean="0"/>
              <a:t>! </a:t>
            </a:r>
            <a:r>
              <a:rPr lang="ru-RU" dirty="0" err="1" smtClean="0"/>
              <a:t>Тутушки</a:t>
            </a:r>
            <a:r>
              <a:rPr lang="ru-RU" dirty="0" smtClean="0"/>
              <a:t>! Сели </a:t>
            </a:r>
            <a:r>
              <a:rPr lang="ru-RU" dirty="0"/>
              <a:t>на подушки.</a:t>
            </a:r>
            <a:br>
              <a:rPr lang="ru-RU" dirty="0"/>
            </a:br>
            <a:r>
              <a:rPr lang="ru-RU" dirty="0"/>
              <a:t>Пришли подружки</a:t>
            </a:r>
            <a:r>
              <a:rPr lang="ru-RU" dirty="0" smtClean="0"/>
              <a:t>, столкнули </a:t>
            </a:r>
            <a:r>
              <a:rPr lang="ru-RU" dirty="0"/>
              <a:t>с подушки.</a:t>
            </a:r>
          </a:p>
        </p:txBody>
      </p:sp>
    </p:spTree>
    <p:extLst>
      <p:ext uri="{BB962C8B-B14F-4D97-AF65-F5344CB8AC3E}">
        <p14:creationId xmlns:p14="http://schemas.microsoft.com/office/powerpoint/2010/main" val="266074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Прибаутки </a:t>
            </a:r>
            <a:r>
              <a:rPr lang="ru-RU" sz="2000" dirty="0">
                <a:latin typeface="Georgia" pitchFamily="18" charset="0"/>
              </a:rPr>
              <a:t>– произведения шуточного характера - могут представлять собой шуточный диалог, обращение, смешной эпизод, построенный на алогизме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Петя-Петя-Петушок, Петя - красный гребешок,</a:t>
            </a:r>
          </a:p>
          <a:p>
            <a:r>
              <a:rPr lang="ru-RU" sz="2000" dirty="0">
                <a:latin typeface="Georgia" pitchFamily="18" charset="0"/>
              </a:rPr>
              <a:t>По дорожке он пошел и копеечку нашел,</a:t>
            </a:r>
          </a:p>
          <a:p>
            <a:r>
              <a:rPr lang="ru-RU" sz="2000" dirty="0">
                <a:latin typeface="Georgia" pitchFamily="18" charset="0"/>
              </a:rPr>
              <a:t>Купил себе сапожки, а курочке - сережки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026" name="Picture 2" descr="D:\ДОКУМЕНТЫ С РАБОЧЕГО СТОЛА\РАБОЧИЙ СТОЛ\ДЕТСКИЕ ПРАЗДНИКИ И РАЗВЛЕЧЕНИЯ\ЖИВОТНЫЕ\КАРТИНКИ\ДОМ.ПТИЦА-КАРТИНКИ\1272298387_screenhunter_06-apr.-26-21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15" y="1196752"/>
            <a:ext cx="16097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67582" y="5128525"/>
            <a:ext cx="45973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Сорока-белобока жила одиноко,</a:t>
            </a:r>
          </a:p>
          <a:p>
            <a:r>
              <a:rPr lang="ru-RU" sz="2000" dirty="0">
                <a:latin typeface="Georgia" pitchFamily="18" charset="0"/>
              </a:rPr>
              <a:t>Скакала, скакала, гостей поджидала,</a:t>
            </a:r>
          </a:p>
          <a:p>
            <a:r>
              <a:rPr lang="ru-RU" sz="2000" dirty="0">
                <a:latin typeface="Georgia" pitchFamily="18" charset="0"/>
              </a:rPr>
              <a:t>Кашку сварила, гостей угостила!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3857933"/>
            <a:ext cx="42528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>
                <a:latin typeface="Georgia" pitchFamily="18" charset="0"/>
              </a:rPr>
              <a:t>Ты, Марья,  </a:t>
            </a:r>
            <a:r>
              <a:rPr lang="ru-RU" sz="2000" dirty="0" smtClean="0">
                <a:latin typeface="Georgia" pitchFamily="18" charset="0"/>
              </a:rPr>
              <a:t>пеки </a:t>
            </a:r>
            <a:r>
              <a:rPr lang="ru-RU" sz="2000" dirty="0">
                <a:latin typeface="Georgia" pitchFamily="18" charset="0"/>
              </a:rPr>
              <a:t>блины.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Georgia" pitchFamily="18" charset="0"/>
              </a:rPr>
              <a:t>Рада бы </a:t>
            </a:r>
            <a:r>
              <a:rPr lang="ru-RU" sz="2000" dirty="0" err="1">
                <a:latin typeface="Georgia" pitchFamily="18" charset="0"/>
              </a:rPr>
              <a:t>пекчи</a:t>
            </a:r>
            <a:r>
              <a:rPr lang="ru-RU" sz="2000" dirty="0">
                <a:latin typeface="Georgia" pitchFamily="18" charset="0"/>
              </a:rPr>
              <a:t> — да нет муки.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Georgia" pitchFamily="18" charset="0"/>
              </a:rPr>
              <a:t>Так и так пеки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50" name="Picture 2" descr="D:\ДОКУМЕНТАЦИЯ 2015-2020\1-ПОРТФОЛИО\ФОЛЬКЛОР\img8 (2)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05246"/>
            <a:ext cx="1980540" cy="204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0116" y="2780333"/>
            <a:ext cx="5006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 Иван, скажи моей лошади: «Тпру-у!»</a:t>
            </a:r>
          </a:p>
          <a:p>
            <a:r>
              <a:rPr lang="ru-RU" sz="2000" dirty="0">
                <a:latin typeface="Georgia" pitchFamily="18" charset="0"/>
              </a:rPr>
              <a:t>- А сам что?</a:t>
            </a:r>
          </a:p>
          <a:p>
            <a:r>
              <a:rPr lang="ru-RU" sz="2000" dirty="0">
                <a:latin typeface="Georgia" pitchFamily="18" charset="0"/>
              </a:rPr>
              <a:t>- Губы замерзли!</a:t>
            </a:r>
          </a:p>
        </p:txBody>
      </p:sp>
    </p:spTree>
    <p:extLst>
      <p:ext uri="{BB962C8B-B14F-4D97-AF65-F5344CB8AC3E}">
        <p14:creationId xmlns:p14="http://schemas.microsoft.com/office/powerpoint/2010/main" val="17530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61159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«Сказка </a:t>
            </a:r>
            <a:r>
              <a:rPr lang="ru-RU" sz="2800" b="1" i="1" dirty="0">
                <a:latin typeface="Monotype Corsiva" pitchFamily="66" charset="0"/>
              </a:rPr>
              <a:t>ложь, да в ней </a:t>
            </a:r>
            <a:r>
              <a:rPr lang="ru-RU" sz="2800" b="1" i="1" dirty="0" smtClean="0">
                <a:latin typeface="Monotype Corsiva" pitchFamily="66" charset="0"/>
              </a:rPr>
              <a:t>намек -Добрым </a:t>
            </a:r>
            <a:r>
              <a:rPr lang="ru-RU" sz="2800" b="1" i="1" dirty="0">
                <a:latin typeface="Monotype Corsiva" pitchFamily="66" charset="0"/>
              </a:rPr>
              <a:t>молодцам </a:t>
            </a:r>
            <a:r>
              <a:rPr lang="ru-RU" sz="2800" b="1" i="1" dirty="0" smtClean="0">
                <a:latin typeface="Monotype Corsiva" pitchFamily="66" charset="0"/>
              </a:rPr>
              <a:t>урок!» -</a:t>
            </a:r>
            <a:endParaRPr lang="ru-RU" sz="2800" dirty="0">
              <a:latin typeface="Monotype Corsiva" pitchFamily="66" charset="0"/>
            </a:endParaRPr>
          </a:p>
          <a:p>
            <a:pPr algn="r"/>
            <a:r>
              <a:rPr lang="ru-RU" sz="2800" b="1" i="1" dirty="0">
                <a:latin typeface="Monotype Corsiva" pitchFamily="66" charset="0"/>
              </a:rPr>
              <a:t>А. С. Пушкин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8194" name="Picture 2" descr="C:\Users\ЛАРИСА\Pictures\Downloads\7f2ee35105be174a0b78f36cf7102364_58205a1f57e6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7221"/>
            <a:ext cx="3672408" cy="260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7" y="1315266"/>
            <a:ext cx="3600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Признаки сказки:</a:t>
            </a:r>
          </a:p>
          <a:p>
            <a:r>
              <a:rPr lang="ru-RU" sz="2400" dirty="0">
                <a:latin typeface="Georgia" pitchFamily="18" charset="0"/>
              </a:rPr>
              <a:t>- Зачин.</a:t>
            </a:r>
          </a:p>
          <a:p>
            <a:r>
              <a:rPr lang="ru-RU" sz="2400" dirty="0">
                <a:latin typeface="Georgia" pitchFamily="18" charset="0"/>
              </a:rPr>
              <a:t>- Волшебные предметы.</a:t>
            </a:r>
          </a:p>
          <a:p>
            <a:r>
              <a:rPr lang="ru-RU" sz="2400" dirty="0">
                <a:latin typeface="Georgia" pitchFamily="18" charset="0"/>
              </a:rPr>
              <a:t>- Сказочные слова и выражения.</a:t>
            </a:r>
          </a:p>
          <a:p>
            <a:r>
              <a:rPr lang="ru-RU" sz="2400" dirty="0">
                <a:latin typeface="Georgia" pitchFamily="18" charset="0"/>
              </a:rPr>
              <a:t>- Троекратный повтор.</a:t>
            </a:r>
          </a:p>
          <a:p>
            <a:r>
              <a:rPr lang="ru-RU" sz="2400" dirty="0">
                <a:latin typeface="Georgia" pitchFamily="18" charset="0"/>
              </a:rPr>
              <a:t>- Борьба добра и зла.</a:t>
            </a:r>
          </a:p>
          <a:p>
            <a:r>
              <a:rPr lang="ru-RU" sz="2400" dirty="0">
                <a:latin typeface="Georgia" pitchFamily="18" charset="0"/>
              </a:rPr>
              <a:t>- Добро побеждает зло.</a:t>
            </a:r>
          </a:p>
          <a:p>
            <a:r>
              <a:rPr lang="ru-RU" sz="2400" dirty="0">
                <a:latin typeface="Georgia" pitchFamily="18" charset="0"/>
              </a:rPr>
              <a:t>- Концовка.</a:t>
            </a:r>
          </a:p>
        </p:txBody>
      </p:sp>
    </p:spTree>
    <p:extLst>
      <p:ext uri="{BB962C8B-B14F-4D97-AF65-F5344CB8AC3E}">
        <p14:creationId xmlns:p14="http://schemas.microsoft.com/office/powerpoint/2010/main" val="9288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Сказка –</a:t>
            </a:r>
          </a:p>
          <a:p>
            <a:r>
              <a:rPr lang="ru-RU" sz="2000" dirty="0" smtClean="0">
                <a:latin typeface="Georgia" pitchFamily="18" charset="0"/>
              </a:rPr>
              <a:t>один </a:t>
            </a:r>
            <a:r>
              <a:rPr lang="ru-RU" sz="2000" dirty="0">
                <a:latin typeface="Georgia" pitchFamily="18" charset="0"/>
              </a:rPr>
              <a:t>из основных видов устной народной прозы, ее типическим свойством считается установка на вымысел. Дети проявляют особый интерес к сказке, их привлекают динамично развивающийся сюжет, характерные образы. Поэтому и в детском фольклоре сказка занимает одно из основных мест. К детским сказкам относятся несколько групп произведений: сказки, перешедшие из фольклора взрослых и специально обработанные для </a:t>
            </a:r>
            <a:r>
              <a:rPr lang="ru-RU" sz="2000" dirty="0" smtClean="0">
                <a:latin typeface="Georgia" pitchFamily="18" charset="0"/>
              </a:rPr>
              <a:t>детей; </a:t>
            </a:r>
            <a:r>
              <a:rPr lang="ru-RU" sz="2000" dirty="0">
                <a:latin typeface="Georgia" pitchFamily="18" charset="0"/>
              </a:rPr>
              <a:t>сказки, специально создаваемые для детей (</a:t>
            </a:r>
            <a:r>
              <a:rPr lang="ru-RU" sz="2000" b="1" dirty="0">
                <a:latin typeface="Georgia" pitchFamily="18" charset="0"/>
              </a:rPr>
              <a:t>докучные сказки и кумулятивные сказки</a:t>
            </a:r>
            <a:r>
              <a:rPr lang="ru-RU" sz="2000" dirty="0">
                <a:latin typeface="Georgia" pitchFamily="18" charset="0"/>
              </a:rPr>
              <a:t>), и собственно детский фольклор (</a:t>
            </a:r>
            <a:r>
              <a:rPr lang="ru-RU" sz="2000" b="1" dirty="0">
                <a:latin typeface="Georgia" pitchFamily="18" charset="0"/>
              </a:rPr>
              <a:t>сказки, сочиняемые самими детьми</a:t>
            </a:r>
            <a:r>
              <a:rPr lang="ru-RU" sz="2000" dirty="0">
                <a:latin typeface="Georgia" pitchFamily="18" charset="0"/>
              </a:rPr>
              <a:t>). Как и колыбельные песни, сказки используются в развлекательных и поучительных целях. Обычно сказки рассказывают те лица, которые занимаются воспитанием детей (бабушки, матери, няни, пестуньи</a:t>
            </a:r>
            <a:r>
              <a:rPr lang="ru-RU" sz="2000" dirty="0" smtClean="0">
                <a:latin typeface="Georgia" pitchFamily="18" charset="0"/>
              </a:rPr>
              <a:t>).</a:t>
            </a:r>
          </a:p>
          <a:p>
            <a:r>
              <a:rPr lang="ru-RU" sz="2000" dirty="0">
                <a:latin typeface="Georgia" pitchFamily="18" charset="0"/>
              </a:rPr>
              <a:t>Обычно выделяют </a:t>
            </a:r>
            <a:r>
              <a:rPr lang="ru-RU" sz="2000" b="1" dirty="0">
                <a:latin typeface="Georgia" pitchFamily="18" charset="0"/>
              </a:rPr>
              <a:t>сказки о животных, волшебные и бытовые. </a:t>
            </a:r>
            <a:r>
              <a:rPr lang="ru-RU" sz="2000" dirty="0">
                <a:latin typeface="Georgia" pitchFamily="18" charset="0"/>
              </a:rPr>
              <a:t>Они различаются между собой по характеру вымысла, по героям и по используемым мотивам.</a:t>
            </a:r>
          </a:p>
        </p:txBody>
      </p:sp>
    </p:spTree>
    <p:extLst>
      <p:ext uri="{BB962C8B-B14F-4D97-AF65-F5344CB8AC3E}">
        <p14:creationId xmlns:p14="http://schemas.microsoft.com/office/powerpoint/2010/main" val="15392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6" y="3501008"/>
            <a:ext cx="8451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Georgia" pitchFamily="18" charset="0"/>
              </a:rPr>
              <a:t>Докучные сказки:</a:t>
            </a:r>
          </a:p>
          <a:p>
            <a:pPr fontAlgn="base"/>
            <a:r>
              <a:rPr lang="ru-RU" sz="2000" dirty="0" smtClean="0">
                <a:latin typeface="Georgia" pitchFamily="18" charset="0"/>
              </a:rPr>
              <a:t>Жили-были </a:t>
            </a:r>
            <a:r>
              <a:rPr lang="ru-RU" sz="2000" dirty="0">
                <a:latin typeface="Georgia" pitchFamily="18" charset="0"/>
              </a:rPr>
              <a:t>два </a:t>
            </a:r>
            <a:r>
              <a:rPr lang="ru-RU" dirty="0">
                <a:latin typeface="Georgia" pitchFamily="18" charset="0"/>
              </a:rPr>
              <a:t>павлина, </a:t>
            </a:r>
            <a:r>
              <a:rPr lang="ru-RU" dirty="0" smtClean="0">
                <a:latin typeface="Georgia" pitchFamily="18" charset="0"/>
              </a:rPr>
              <a:t>вот </a:t>
            </a:r>
            <a:r>
              <a:rPr lang="ru-RU" dirty="0">
                <a:latin typeface="Georgia" pitchFamily="18" charset="0"/>
              </a:rPr>
              <a:t>и сказки половина. 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Жили-были два гуся, </a:t>
            </a:r>
            <a:r>
              <a:rPr lang="ru-RU" dirty="0" smtClean="0">
                <a:latin typeface="Georgia" pitchFamily="18" charset="0"/>
              </a:rPr>
              <a:t>вот </a:t>
            </a:r>
            <a:r>
              <a:rPr lang="ru-RU" dirty="0">
                <a:latin typeface="Georgia" pitchFamily="18" charset="0"/>
              </a:rPr>
              <a:t>и сказка вся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 fontAlgn="base"/>
            <a:r>
              <a:rPr lang="ru-RU" dirty="0" smtClean="0">
                <a:latin typeface="Georgia" pitchFamily="18" charset="0"/>
              </a:rPr>
              <a:t>---</a:t>
            </a:r>
            <a:endParaRPr lang="ru-RU" dirty="0">
              <a:latin typeface="Georgia" pitchFamily="18" charset="0"/>
            </a:endParaRPr>
          </a:p>
          <a:p>
            <a:pPr fontAlgn="base"/>
            <a:r>
              <a:rPr lang="ru-RU" dirty="0">
                <a:latin typeface="Georgia" pitchFamily="18" charset="0"/>
              </a:rPr>
              <a:t>Встал медведь на колоду </a:t>
            </a:r>
            <a:r>
              <a:rPr lang="ru-RU" dirty="0" smtClean="0">
                <a:latin typeface="Georgia" pitchFamily="18" charset="0"/>
              </a:rPr>
              <a:t>– бултых </a:t>
            </a:r>
            <a:r>
              <a:rPr lang="ru-RU" dirty="0">
                <a:latin typeface="Georgia" pitchFamily="18" charset="0"/>
              </a:rPr>
              <a:t>в воду!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Уж он в воде мок, мок</a:t>
            </a:r>
            <a:r>
              <a:rPr lang="ru-RU" dirty="0" smtClean="0">
                <a:latin typeface="Georgia" pitchFamily="18" charset="0"/>
              </a:rPr>
              <a:t>, уж </a:t>
            </a:r>
            <a:r>
              <a:rPr lang="ru-RU" dirty="0">
                <a:latin typeface="Georgia" pitchFamily="18" charset="0"/>
              </a:rPr>
              <a:t>он в воде кис, кис,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Вымок, выкис</a:t>
            </a:r>
            <a:r>
              <a:rPr lang="ru-RU" dirty="0" smtClean="0">
                <a:latin typeface="Georgia" pitchFamily="18" charset="0"/>
              </a:rPr>
              <a:t>, вылез</a:t>
            </a:r>
            <a:r>
              <a:rPr lang="ru-RU" dirty="0">
                <a:latin typeface="Georgia" pitchFamily="18" charset="0"/>
              </a:rPr>
              <a:t>, высох</a:t>
            </a:r>
            <a:r>
              <a:rPr lang="ru-RU" dirty="0" smtClean="0">
                <a:latin typeface="Georgia" pitchFamily="18" charset="0"/>
              </a:rPr>
              <a:t>. Встал </a:t>
            </a:r>
            <a:r>
              <a:rPr lang="ru-RU" dirty="0">
                <a:latin typeface="Georgia" pitchFamily="18" charset="0"/>
              </a:rPr>
              <a:t>медведь на колоду</a:t>
            </a:r>
            <a:r>
              <a:rPr lang="ru-RU" dirty="0" smtClean="0">
                <a:latin typeface="Georgia" pitchFamily="18" charset="0"/>
              </a:rPr>
              <a:t>…</a:t>
            </a:r>
          </a:p>
          <a:p>
            <a:pPr algn="ctr" fontAlgn="base"/>
            <a:r>
              <a:rPr lang="ru-RU" dirty="0" smtClean="0">
                <a:latin typeface="Georgia" pitchFamily="18" charset="0"/>
              </a:rPr>
              <a:t>---</a:t>
            </a:r>
          </a:p>
          <a:p>
            <a:pPr fontAlgn="base"/>
            <a:r>
              <a:rPr lang="ru-RU" dirty="0">
                <a:latin typeface="Georgia" pitchFamily="18" charset="0"/>
              </a:rPr>
              <a:t>Жили-были два брата журавля. </a:t>
            </a:r>
            <a:r>
              <a:rPr lang="ru-RU" dirty="0" smtClean="0">
                <a:latin typeface="Georgia" pitchFamily="18" charset="0"/>
              </a:rPr>
              <a:t>Скосили </a:t>
            </a:r>
            <a:r>
              <a:rPr lang="ru-RU" dirty="0">
                <a:latin typeface="Georgia" pitchFamily="18" charset="0"/>
              </a:rPr>
              <a:t>стожок сенца; 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Положили </a:t>
            </a:r>
            <a:r>
              <a:rPr lang="ru-RU" dirty="0" err="1">
                <a:latin typeface="Georgia" pitchFamily="18" charset="0"/>
              </a:rPr>
              <a:t>середи</a:t>
            </a:r>
            <a:r>
              <a:rPr lang="ru-RU" dirty="0">
                <a:latin typeface="Georgia" pitchFamily="18" charset="0"/>
              </a:rPr>
              <a:t> кольца... </a:t>
            </a:r>
            <a:r>
              <a:rPr lang="ru-RU" dirty="0" smtClean="0">
                <a:latin typeface="Georgia" pitchFamily="18" charset="0"/>
              </a:rPr>
              <a:t>Не </a:t>
            </a:r>
            <a:r>
              <a:rPr lang="ru-RU" dirty="0">
                <a:latin typeface="Georgia" pitchFamily="18" charset="0"/>
              </a:rPr>
              <a:t>начать ли опять с конца?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440" y="326214"/>
            <a:ext cx="4925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Кумулятивные сказки </a:t>
            </a:r>
            <a:r>
              <a:rPr lang="ru-RU" dirty="0">
                <a:latin typeface="Georgia" pitchFamily="18" charset="0"/>
              </a:rPr>
              <a:t>строятся на многократном повторении какого-то звена. Они отличаются богатством языка, зачастую тяготеют к рифме и ритму. Как правило, кумулятивные сказки рассказывали маленьким детям, для того чтобы они быстрее научились говорить – слушая повторения, ребенку проще запомнить отдельные слова или выражения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b="1" dirty="0">
                <a:latin typeface="Georgia" pitchFamily="18" charset="0"/>
              </a:rPr>
              <a:t>Кумулятивные сказки -</a:t>
            </a:r>
            <a:r>
              <a:rPr lang="ru-RU" dirty="0">
                <a:latin typeface="Georgia" pitchFamily="18" charset="0"/>
              </a:rPr>
              <a:t>«Колобок»,  «Теремок»,  «Репка»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9219" name="Picture 3" descr="C:\Users\ЛАРИСА\Pictures\Downloads\img21 (1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68" y="404664"/>
            <a:ext cx="35265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8496" y="3188536"/>
            <a:ext cx="6877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95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865" y="295851"/>
            <a:ext cx="82045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Небылицы</a:t>
            </a:r>
            <a:r>
              <a:rPr lang="ru-RU" sz="2000" dirty="0">
                <a:latin typeface="Georgia" pitchFamily="18" charset="0"/>
              </a:rPr>
              <a:t> - это красочные яркие словесные картинки-перевёртыши</a:t>
            </a:r>
            <a:r>
              <a:rPr lang="ru-RU" sz="2000" dirty="0" smtClean="0">
                <a:latin typeface="Georgia" pitchFamily="18" charset="0"/>
              </a:rPr>
              <a:t>, чепуха, которых в жизни не бывает,  </a:t>
            </a:r>
            <a:r>
              <a:rPr lang="ru-RU" sz="2000" dirty="0">
                <a:latin typeface="Georgia" pitchFamily="18" charset="0"/>
              </a:rPr>
              <a:t>которые составляют мир повседневных впечатлений </a:t>
            </a:r>
            <a:r>
              <a:rPr lang="ru-RU" sz="2000" dirty="0" smtClean="0">
                <a:latin typeface="Georgia" pitchFamily="18" charset="0"/>
              </a:rPr>
              <a:t>ребенка. Небылицы способствуют развитию чувства юмора.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218" y="3727593"/>
            <a:ext cx="54849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Лиса </a:t>
            </a:r>
            <a:r>
              <a:rPr lang="ru-RU" sz="2000" dirty="0">
                <a:latin typeface="Georgia" pitchFamily="18" charset="0"/>
              </a:rPr>
              <a:t>по лесу бежала, лиса хвост потеряла.</a:t>
            </a:r>
          </a:p>
          <a:p>
            <a:r>
              <a:rPr lang="ru-RU" sz="2000" dirty="0">
                <a:latin typeface="Georgia" pitchFamily="18" charset="0"/>
              </a:rPr>
              <a:t>Ваня в лес пошёл, лисий хвост нашёл.</a:t>
            </a:r>
          </a:p>
          <a:p>
            <a:r>
              <a:rPr lang="ru-RU" sz="2000" dirty="0">
                <a:latin typeface="Georgia" pitchFamily="18" charset="0"/>
              </a:rPr>
              <a:t>Лиса рано приходила, Ване ягод приносила,</a:t>
            </a:r>
          </a:p>
          <a:p>
            <a:r>
              <a:rPr lang="ru-RU" sz="2000" dirty="0">
                <a:latin typeface="Georgia" pitchFamily="18" charset="0"/>
              </a:rPr>
              <a:t>Её хвост отдать просила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13314" name="Picture 2" descr="C:\Users\ЛАРИСА\Pictures\Downloads\ins-u13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993"/>
            <a:ext cx="302433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864" y="5464333"/>
            <a:ext cx="8132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Сел комарик под кусточек, на еловый на пенёчек,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Свесил ноги на песочек, сунул носик под листочек </a:t>
            </a:r>
            <a:r>
              <a:rPr lang="ru-RU" sz="2000" dirty="0" smtClean="0">
                <a:latin typeface="Georgia" pitchFamily="18" charset="0"/>
              </a:rPr>
              <a:t>– спрятался</a:t>
            </a:r>
            <a:r>
              <a:rPr lang="ru-RU" sz="2000" dirty="0">
                <a:latin typeface="Georgia" pitchFamily="18" charset="0"/>
              </a:rPr>
              <a:t>!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916832"/>
            <a:ext cx="2852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На болоте стоит пень, шевелиться ему лень.</a:t>
            </a:r>
          </a:p>
          <a:p>
            <a:r>
              <a:rPr lang="ru-RU" sz="2000" dirty="0">
                <a:latin typeface="Georgia" pitchFamily="18" charset="0"/>
              </a:rPr>
              <a:t>Шея не ворочается,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а </a:t>
            </a:r>
            <a:r>
              <a:rPr lang="ru-RU" sz="2000" dirty="0">
                <a:latin typeface="Georgia" pitchFamily="18" charset="0"/>
              </a:rPr>
              <a:t>посмеяться хочется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latin typeface="Georgia" pitchFamily="18" charset="0"/>
              </a:rPr>
              <a:t>Сатиричекие</a:t>
            </a:r>
            <a:r>
              <a:rPr lang="ru-RU" sz="2000" b="1" dirty="0" smtClean="0">
                <a:latin typeface="Georgia" pitchFamily="18" charset="0"/>
              </a:rPr>
              <a:t> жанры детского фольклора:</a:t>
            </a:r>
          </a:p>
          <a:p>
            <a:r>
              <a:rPr lang="ru-RU" sz="2000" b="1" dirty="0" smtClean="0">
                <a:latin typeface="Georgia" pitchFamily="18" charset="0"/>
              </a:rPr>
              <a:t>Дразнилка</a:t>
            </a:r>
            <a:r>
              <a:rPr lang="ru-RU" sz="2000" dirty="0" smtClean="0">
                <a:latin typeface="Georgia" pitchFamily="18" charset="0"/>
              </a:rPr>
              <a:t> – короткие насмешливые стишки, высмеивающие то или иное качество. Отражают негативные моменты в восприятии детьми окружающего мира. Дразнилки бывают одновременно и смешными, и обидными. Высмеивают лень, трусость, жадность и другие плохие привычки. Иногда просто привязаны к имени.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267306"/>
            <a:ext cx="3150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Федя-</a:t>
            </a:r>
            <a:r>
              <a:rPr lang="ru-RU" sz="2000" dirty="0" err="1">
                <a:latin typeface="Georgia" pitchFamily="18" charset="0"/>
              </a:rPr>
              <a:t>медя</a:t>
            </a:r>
            <a:r>
              <a:rPr lang="ru-RU" sz="2000" dirty="0">
                <a:latin typeface="Georgia" pitchFamily="18" charset="0"/>
              </a:rPr>
              <a:t>-требуха, </a:t>
            </a:r>
          </a:p>
          <a:p>
            <a:r>
              <a:rPr lang="ru-RU" sz="2000" dirty="0">
                <a:latin typeface="Georgia" pitchFamily="18" charset="0"/>
              </a:rPr>
              <a:t>Съел медведя и быка,                                          </a:t>
            </a:r>
          </a:p>
          <a:p>
            <a:r>
              <a:rPr lang="ru-RU" sz="2000" dirty="0">
                <a:latin typeface="Georgia" pitchFamily="18" charset="0"/>
              </a:rPr>
              <a:t>Съел три короба блинов, </a:t>
            </a:r>
          </a:p>
          <a:p>
            <a:r>
              <a:rPr lang="ru-RU" sz="2000" dirty="0">
                <a:latin typeface="Georgia" pitchFamily="18" charset="0"/>
              </a:rPr>
              <a:t>Три лукошка пирогов,                                             </a:t>
            </a:r>
          </a:p>
          <a:p>
            <a:r>
              <a:rPr lang="ru-RU" sz="2000" dirty="0">
                <a:latin typeface="Georgia" pitchFamily="18" charset="0"/>
              </a:rPr>
              <a:t>Две кадушки щей, </a:t>
            </a:r>
          </a:p>
          <a:p>
            <a:r>
              <a:rPr lang="ru-RU" sz="2000" dirty="0" err="1">
                <a:latin typeface="Georgia" pitchFamily="18" charset="0"/>
              </a:rPr>
              <a:t>Полну</a:t>
            </a:r>
            <a:r>
              <a:rPr lang="ru-RU" sz="2000" dirty="0">
                <a:latin typeface="Georgia" pitchFamily="18" charset="0"/>
              </a:rPr>
              <a:t> печь калачей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797770"/>
            <a:ext cx="2994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Как у Петьки на носу </a:t>
            </a:r>
          </a:p>
          <a:p>
            <a:r>
              <a:rPr lang="ru-RU" sz="2000" dirty="0">
                <a:latin typeface="Georgia" pitchFamily="18" charset="0"/>
              </a:rPr>
              <a:t>Свиньи ели колбасу,                                                                            Ели целых 3 недели, </a:t>
            </a:r>
          </a:p>
          <a:p>
            <a:r>
              <a:rPr lang="ru-RU" sz="2000" dirty="0">
                <a:latin typeface="Georgia" pitchFamily="18" charset="0"/>
              </a:rPr>
              <a:t>Ели, ели, не доели! </a:t>
            </a:r>
          </a:p>
        </p:txBody>
      </p:sp>
    </p:spTree>
    <p:extLst>
      <p:ext uri="{BB962C8B-B14F-4D97-AF65-F5344CB8AC3E}">
        <p14:creationId xmlns:p14="http://schemas.microsoft.com/office/powerpoint/2010/main" val="25155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Поддевка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–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это умственная игра, кто кого перехитрит, кто более находчивый, у кого фантазии больше.. Учит детей умению подмечать плохое, несправедливое, некрасивое, постоять за себя.</a:t>
            </a:r>
          </a:p>
          <a:p>
            <a:r>
              <a:rPr lang="ru-RU" sz="2000" dirty="0">
                <a:latin typeface="Georgia" pitchFamily="18" charset="0"/>
              </a:rPr>
              <a:t>П</a:t>
            </a:r>
            <a:r>
              <a:rPr lang="ru-RU" sz="2000" dirty="0" smtClean="0">
                <a:latin typeface="Georgia" pitchFamily="18" charset="0"/>
              </a:rPr>
              <a:t>оддевки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smtClean="0">
                <a:latin typeface="Georgia" pitchFamily="18" charset="0"/>
              </a:rPr>
              <a:t>которые относятся к </a:t>
            </a:r>
            <a:r>
              <a:rPr lang="ru-RU" sz="2000" dirty="0">
                <a:latin typeface="Georgia" pitchFamily="18" charset="0"/>
              </a:rPr>
              <a:t>потешному фольклору и </a:t>
            </a:r>
            <a:r>
              <a:rPr lang="ru-RU" sz="2000" dirty="0" smtClean="0">
                <a:latin typeface="Georgia" pitchFamily="18" charset="0"/>
              </a:rPr>
              <a:t>представляют </a:t>
            </a:r>
            <a:r>
              <a:rPr lang="ru-RU" sz="2000" dirty="0">
                <a:latin typeface="Georgia" pitchFamily="18" charset="0"/>
              </a:rPr>
              <a:t>собой забавы за счет другого, основанные на игре слов. Поддевки отличаются краткостью и четкостью. Строятся исключительно как диалоги, где следует ожидать быть пойманным («поддетым») на </a:t>
            </a:r>
            <a:r>
              <a:rPr lang="ru-RU" sz="2000" dirty="0" smtClean="0">
                <a:latin typeface="Georgia" pitchFamily="18" charset="0"/>
              </a:rPr>
              <a:t>слове.</a:t>
            </a:r>
          </a:p>
        </p:txBody>
      </p:sp>
      <p:pic>
        <p:nvPicPr>
          <p:cNvPr id="4" name="Picture 2" descr="C:\Users\ЛАРИСА\Pictures\Downloads\famoly-conflict-700x400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672408" cy="21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30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196" y="562186"/>
            <a:ext cx="3108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 Скажи: двести. </a:t>
            </a:r>
          </a:p>
          <a:p>
            <a:r>
              <a:rPr lang="ru-RU" sz="2000" dirty="0">
                <a:latin typeface="Georgia" pitchFamily="18" charset="0"/>
              </a:rPr>
              <a:t>- Двести. </a:t>
            </a:r>
          </a:p>
          <a:p>
            <a:r>
              <a:rPr lang="ru-RU" sz="2000" dirty="0">
                <a:latin typeface="Georgia" pitchFamily="18" charset="0"/>
              </a:rPr>
              <a:t>- Сиди, дурак, на месте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80268" y="562187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- Скажи</a:t>
            </a:r>
            <a:r>
              <a:rPr lang="ru-RU" sz="2000" dirty="0">
                <a:latin typeface="Georgia" pitchFamily="18" charset="0"/>
              </a:rPr>
              <a:t>: «Овес»!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- Овес.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- Хвать тебя за нос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80268" y="5453313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 Скажи: «Ночь»! </a:t>
            </a:r>
          </a:p>
          <a:p>
            <a:r>
              <a:rPr lang="ru-RU" sz="2000" dirty="0">
                <a:latin typeface="Georgia" pitchFamily="18" charset="0"/>
              </a:rPr>
              <a:t>- Ночь. </a:t>
            </a:r>
          </a:p>
          <a:p>
            <a:r>
              <a:rPr lang="ru-RU" sz="2000" dirty="0">
                <a:latin typeface="Georgia" pitchFamily="18" charset="0"/>
              </a:rPr>
              <a:t>- Иди прочь!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5695" y="190185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Поддевки: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196" y="5415422"/>
            <a:ext cx="3396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 Скажи: «Ой»! </a:t>
            </a:r>
          </a:p>
          <a:p>
            <a:r>
              <a:rPr lang="ru-RU" sz="2000" dirty="0">
                <a:latin typeface="Georgia" pitchFamily="18" charset="0"/>
              </a:rPr>
              <a:t>- Ой. </a:t>
            </a:r>
          </a:p>
          <a:p>
            <a:r>
              <a:rPr lang="ru-RU" sz="2000" dirty="0">
                <a:latin typeface="Georgia" pitchFamily="18" charset="0"/>
              </a:rPr>
              <a:t>- Твоя сестра с бородой!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196" y="3384096"/>
            <a:ext cx="32007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 Скажи: подушка! </a:t>
            </a:r>
          </a:p>
          <a:p>
            <a:r>
              <a:rPr lang="ru-RU" sz="2000" dirty="0">
                <a:latin typeface="Georgia" pitchFamily="18" charset="0"/>
              </a:rPr>
              <a:t>- Подушка. </a:t>
            </a:r>
          </a:p>
          <a:p>
            <a:r>
              <a:rPr lang="ru-RU" sz="2000" dirty="0">
                <a:latin typeface="Georgia" pitchFamily="18" charset="0"/>
              </a:rPr>
              <a:t>- Ты скользкая лягушка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196" y="1864820"/>
            <a:ext cx="29497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i="1" dirty="0">
                <a:latin typeface="Georgia" pitchFamily="18" charset="0"/>
              </a:rPr>
              <a:t>«</a:t>
            </a:r>
            <a:r>
              <a:rPr lang="ru-RU" sz="2000" dirty="0">
                <a:latin typeface="Georgia" pitchFamily="18" charset="0"/>
              </a:rPr>
              <a:t>Скажи двести.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eorgia" pitchFamily="18" charset="0"/>
              </a:rPr>
              <a:t>Двести.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Georgia" pitchFamily="18" charset="0"/>
              </a:rPr>
              <a:t>Голова в тесте!»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2982" y="4399759"/>
            <a:ext cx="2934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 Скажи: «Синица»! </a:t>
            </a:r>
          </a:p>
          <a:p>
            <a:r>
              <a:rPr lang="ru-RU" sz="2000" dirty="0">
                <a:latin typeface="Georgia" pitchFamily="18" charset="0"/>
              </a:rPr>
              <a:t>- Синица! </a:t>
            </a:r>
          </a:p>
          <a:p>
            <a:r>
              <a:rPr lang="ru-RU" sz="2000" dirty="0">
                <a:latin typeface="Georgia" pitchFamily="18" charset="0"/>
              </a:rPr>
              <a:t>- Тебе пора жениться!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69318" y="3069006"/>
            <a:ext cx="2629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- Скажи: Лизавета. </a:t>
            </a:r>
          </a:p>
          <a:p>
            <a:r>
              <a:rPr lang="ru-RU" sz="2000" dirty="0">
                <a:latin typeface="Georgia" pitchFamily="18" charset="0"/>
              </a:rPr>
              <a:t>- Лизавета.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Вот </a:t>
            </a:r>
            <a:r>
              <a:rPr lang="ru-RU" sz="2000" dirty="0">
                <a:latin typeface="Georgia" pitchFamily="18" charset="0"/>
              </a:rPr>
              <a:t>тебе за это!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(</a:t>
            </a:r>
            <a:r>
              <a:rPr lang="ru-RU" sz="2000" dirty="0">
                <a:latin typeface="Georgia" pitchFamily="18" charset="0"/>
              </a:rPr>
              <a:t>удар по спине).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31306" y="1887170"/>
            <a:ext cx="2438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-  Где </a:t>
            </a:r>
            <a:r>
              <a:rPr lang="ru-RU" sz="2000" dirty="0">
                <a:latin typeface="Georgia" pitchFamily="18" charset="0"/>
              </a:rPr>
              <a:t>был?</a:t>
            </a:r>
          </a:p>
          <a:p>
            <a:r>
              <a:rPr lang="ru-RU" sz="2000" dirty="0">
                <a:latin typeface="Georgia" pitchFamily="18" charset="0"/>
              </a:rPr>
              <a:t>-  Где </a:t>
            </a:r>
            <a:r>
              <a:rPr lang="ru-RU" sz="2000" dirty="0" smtClean="0">
                <a:latin typeface="Georgia" pitchFamily="18" charset="0"/>
              </a:rPr>
              <a:t>был –</a:t>
            </a: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отсюда не видно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0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На всякую </a:t>
            </a:r>
            <a:r>
              <a:rPr lang="ru-RU" sz="2400" b="1" dirty="0">
                <a:latin typeface="Georgia" pitchFamily="18" charset="0"/>
              </a:rPr>
              <a:t>дразнилку-</a:t>
            </a:r>
            <a:r>
              <a:rPr lang="ru-RU" sz="2400" b="1" dirty="0" err="1">
                <a:latin typeface="Georgia" pitchFamily="18" charset="0"/>
              </a:rPr>
              <a:t>обзывалку</a:t>
            </a:r>
            <a:r>
              <a:rPr lang="ru-RU" sz="2400" dirty="0">
                <a:latin typeface="Georgia" pitchFamily="18" charset="0"/>
              </a:rPr>
              <a:t> найдется  </a:t>
            </a:r>
            <a:r>
              <a:rPr lang="ru-RU" sz="2400" b="1" dirty="0">
                <a:latin typeface="Georgia" pitchFamily="18" charset="0"/>
              </a:rPr>
              <a:t>отговорка-</a:t>
            </a:r>
            <a:r>
              <a:rPr lang="ru-RU" sz="2400" b="1" dirty="0" err="1">
                <a:latin typeface="Georgia" pitchFamily="18" charset="0"/>
              </a:rPr>
              <a:t>отвечалка</a:t>
            </a:r>
            <a:r>
              <a:rPr lang="ru-RU" sz="2400" b="1" dirty="0" smtClean="0">
                <a:latin typeface="Georgia" pitchFamily="18" charset="0"/>
              </a:rPr>
              <a:t>: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- Обзывайся</a:t>
            </a:r>
            <a:r>
              <a:rPr lang="ru-RU" sz="2400" dirty="0">
                <a:latin typeface="Georgia" pitchFamily="18" charset="0"/>
              </a:rPr>
              <a:t>, обзывайся, сдачи дам – не сомневайся</a:t>
            </a:r>
            <a:r>
              <a:rPr lang="ru-RU" sz="2400" dirty="0" smtClean="0">
                <a:latin typeface="Georgia" pitchFamily="18" charset="0"/>
              </a:rPr>
              <a:t>!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…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- Обзывайся, обзывайся, без подружек оставайся!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...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>
                <a:latin typeface="Georgia" pitchFamily="18" charset="0"/>
              </a:rPr>
              <a:t>- Кто как обзовется – к тому так и вернется!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…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Обзывайся</a:t>
            </a:r>
            <a:r>
              <a:rPr lang="ru-RU" sz="2400" dirty="0">
                <a:latin typeface="Georgia" pitchFamily="18" charset="0"/>
              </a:rPr>
              <a:t>, обзывайся, как лягушка раздувайся</a:t>
            </a:r>
            <a:r>
              <a:rPr lang="ru-RU" sz="2400" dirty="0" smtClean="0">
                <a:latin typeface="Georgia" pitchFamily="18" charset="0"/>
              </a:rPr>
              <a:t>!</a:t>
            </a:r>
          </a:p>
          <a:p>
            <a:pPr algn="ctr"/>
            <a:r>
              <a:rPr lang="ru-RU" sz="2400" dirty="0" smtClean="0">
                <a:latin typeface="Georgia" pitchFamily="18" charset="0"/>
              </a:rPr>
              <a:t>…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dirty="0" smtClean="0">
                <a:latin typeface="Georgia" pitchFamily="18" charset="0"/>
              </a:rPr>
              <a:t>- Ква-ква</a:t>
            </a:r>
            <a:r>
              <a:rPr lang="ru-RU" sz="2400" dirty="0">
                <a:latin typeface="Georgia" pitchFamily="18" charset="0"/>
              </a:rPr>
              <a:t>, ква-ква - вот и все твои слова!</a:t>
            </a:r>
          </a:p>
        </p:txBody>
      </p:sp>
    </p:spTree>
    <p:extLst>
      <p:ext uri="{BB962C8B-B14F-4D97-AF65-F5344CB8AC3E}">
        <p14:creationId xmlns:p14="http://schemas.microsoft.com/office/powerpoint/2010/main" val="30142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396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. 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751344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Виды   детского фольклора:</a:t>
            </a: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«Поэзия пестования» </a:t>
            </a:r>
            <a:r>
              <a:rPr lang="ru-RU" sz="2400" dirty="0">
                <a:latin typeface="Georgia" pitchFamily="18" charset="0"/>
              </a:rPr>
              <a:t>(«материнская поэзия») – колыбельные песни, </a:t>
            </a:r>
            <a:r>
              <a:rPr lang="ru-RU" sz="2400" dirty="0" err="1">
                <a:latin typeface="Georgia" pitchFamily="18" charset="0"/>
              </a:rPr>
              <a:t>пестушки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потешки</a:t>
            </a:r>
            <a:r>
              <a:rPr lang="ru-RU" sz="2400" dirty="0">
                <a:latin typeface="Georgia" pitchFamily="18" charset="0"/>
              </a:rPr>
              <a:t>, прибаутки.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Календарный </a:t>
            </a:r>
            <a:r>
              <a:rPr lang="ru-RU" sz="2400" dirty="0">
                <a:latin typeface="Georgia" pitchFamily="18" charset="0"/>
              </a:rPr>
              <a:t>– </a:t>
            </a:r>
            <a:r>
              <a:rPr lang="ru-RU" sz="2400" dirty="0" err="1">
                <a:latin typeface="Georgia" pitchFamily="18" charset="0"/>
              </a:rPr>
              <a:t>заклички</a:t>
            </a:r>
            <a:r>
              <a:rPr lang="ru-RU" sz="2400" dirty="0">
                <a:latin typeface="Georgia" pitchFamily="18" charset="0"/>
              </a:rPr>
              <a:t> и приговорки.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Игровой</a:t>
            </a:r>
            <a:r>
              <a:rPr lang="ru-RU" sz="2400" dirty="0">
                <a:latin typeface="Georgia" pitchFamily="18" charset="0"/>
              </a:rPr>
              <a:t> – игровые припевы и приговоры, жеребьевые </a:t>
            </a:r>
            <a:r>
              <a:rPr lang="ru-RU" sz="2400" dirty="0" err="1">
                <a:latin typeface="Georgia" pitchFamily="18" charset="0"/>
              </a:rPr>
              <a:t>сговорки</a:t>
            </a:r>
            <a:r>
              <a:rPr lang="ru-RU" sz="2400" dirty="0">
                <a:latin typeface="Georgia" pitchFamily="18" charset="0"/>
              </a:rPr>
              <a:t>, считалки, дразнилки, поддевки, скороговорки, перевертыши.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Дидактический</a:t>
            </a:r>
            <a:r>
              <a:rPr lang="ru-RU" sz="2400" dirty="0">
                <a:latin typeface="Georgia" pitchFamily="18" charset="0"/>
              </a:rPr>
              <a:t> – скороговорки, загадки, пословицы и поговорки.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Georgia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latin typeface="Georgia" pitchFamily="18" charset="0"/>
              </a:rPr>
              <a:t>Песенный.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24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Мирилка</a:t>
            </a:r>
            <a:r>
              <a:rPr lang="ru-RU" sz="2000" dirty="0">
                <a:latin typeface="Georgia" pitchFamily="18" charset="0"/>
              </a:rPr>
              <a:t> – небольшой забавный рифмованный стишок,,  который дети обычно произносят  после ссоры или обиды, для того, чтобы мириться.. Это песенка-просьба о примирении</a:t>
            </a:r>
            <a:r>
              <a:rPr lang="ru-RU" sz="2000" dirty="0" smtClean="0">
                <a:latin typeface="Georgia" pitchFamily="18" charset="0"/>
              </a:rPr>
              <a:t>.</a:t>
            </a:r>
            <a:r>
              <a:rPr lang="ru-RU" sz="2000" dirty="0">
                <a:latin typeface="Georgia" pitchFamily="18" charset="0"/>
              </a:rPr>
              <a:t> Дети сцепляют мизинцы  друг друга в знак примирения и ритмично  вместе говорят слова </a:t>
            </a:r>
            <a:r>
              <a:rPr lang="ru-RU" sz="2000" dirty="0" err="1">
                <a:latin typeface="Georgia" pitchFamily="18" charset="0"/>
              </a:rPr>
              <a:t>мирилки</a:t>
            </a:r>
            <a:r>
              <a:rPr lang="ru-RU" sz="2000" dirty="0">
                <a:latin typeface="Georgia" pitchFamily="18" charset="0"/>
              </a:rPr>
              <a:t>. </a:t>
            </a:r>
            <a:r>
              <a:rPr lang="ru-RU" sz="2000" dirty="0" err="1">
                <a:latin typeface="Georgia" pitchFamily="18" charset="0"/>
              </a:rPr>
              <a:t>Мирилка</a:t>
            </a:r>
            <a:r>
              <a:rPr lang="ru-RU" sz="2000" dirty="0">
                <a:latin typeface="Georgia" pitchFamily="18" charset="0"/>
              </a:rPr>
              <a:t> произносится подряд 5-10 раз и действительно примиряет. Это ведь очень весело – вместе произносить текст, в ритм делая движения сцепленными мизинчиками. И обиды быстро проходят, а на смену им появляется улыбка.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9501" y="3645024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Georgia" pitchFamily="18" charset="0"/>
              </a:rPr>
              <a:t>Раз поссорился - </a:t>
            </a:r>
            <a:r>
              <a:rPr lang="ru-RU" sz="2000" dirty="0" smtClean="0">
                <a:latin typeface="Georgia" pitchFamily="18" charset="0"/>
              </a:rPr>
              <a:t>мирись, больше </a:t>
            </a:r>
            <a:r>
              <a:rPr lang="ru-RU" sz="2000" dirty="0">
                <a:latin typeface="Georgia" pitchFamily="18" charset="0"/>
              </a:rPr>
              <a:t>с другом не </a:t>
            </a:r>
            <a:r>
              <a:rPr lang="ru-RU" sz="2000" dirty="0" smtClean="0">
                <a:latin typeface="Georgia" pitchFamily="18" charset="0"/>
              </a:rPr>
              <a:t>дерись!</a:t>
            </a:r>
          </a:p>
          <a:p>
            <a:pPr algn="ctr" fontAlgn="base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pPr fontAlgn="base"/>
            <a:r>
              <a:rPr lang="ru-RU" sz="2000" dirty="0" smtClean="0">
                <a:latin typeface="Georgia" pitchFamily="18" charset="0"/>
              </a:rPr>
              <a:t>Дай </a:t>
            </a:r>
            <a:r>
              <a:rPr lang="ru-RU" sz="2000" dirty="0">
                <a:latin typeface="Georgia" pitchFamily="18" charset="0"/>
              </a:rPr>
              <a:t>мне руку, дай мне пять </a:t>
            </a:r>
            <a:r>
              <a:rPr lang="ru-RU" sz="2000" dirty="0" smtClean="0">
                <a:latin typeface="Georgia" pitchFamily="18" charset="0"/>
              </a:rPr>
              <a:t>– </a:t>
            </a:r>
          </a:p>
          <a:p>
            <a:pPr fontAlgn="base"/>
            <a:r>
              <a:rPr lang="ru-RU" sz="2000" dirty="0" smtClean="0">
                <a:latin typeface="Georgia" pitchFamily="18" charset="0"/>
              </a:rPr>
              <a:t>Будем </a:t>
            </a:r>
            <a:r>
              <a:rPr lang="ru-RU" sz="2000" dirty="0">
                <a:latin typeface="Georgia" pitchFamily="18" charset="0"/>
              </a:rPr>
              <a:t>вместе мы опять</a:t>
            </a:r>
            <a:r>
              <a:rPr lang="ru-RU" sz="2000" dirty="0" smtClean="0">
                <a:latin typeface="Georgia" pitchFamily="18" charset="0"/>
              </a:rPr>
              <a:t>!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" name="Picture 2" descr="C:\Users\ЛАРИСА\Pictures\Downloads\mirilki-dety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2" y="3645024"/>
            <a:ext cx="2736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5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ЛАРИСА\Pictures\Downloads\20121804161443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29401"/>
            <a:ext cx="2232248" cy="29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1351075"/>
            <a:ext cx="33123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Georgia" pitchFamily="18" charset="0"/>
              </a:rPr>
              <a:t>Детки, помиритесь! </a:t>
            </a:r>
            <a:endParaRPr lang="ru-RU" sz="2000" dirty="0" smtClean="0">
              <a:latin typeface="Georgia" pitchFamily="18" charset="0"/>
            </a:endParaRPr>
          </a:p>
          <a:p>
            <a:pPr fontAlgn="base"/>
            <a:r>
              <a:rPr lang="ru-RU" sz="2000" dirty="0" smtClean="0">
                <a:latin typeface="Georgia" pitchFamily="18" charset="0"/>
              </a:rPr>
              <a:t>Больше </a:t>
            </a:r>
            <a:r>
              <a:rPr lang="ru-RU" sz="2000" dirty="0">
                <a:latin typeface="Georgia" pitchFamily="18" charset="0"/>
              </a:rPr>
              <a:t>не дразнитесь,</a:t>
            </a:r>
          </a:p>
          <a:p>
            <a:pPr fontAlgn="base"/>
            <a:r>
              <a:rPr lang="ru-RU" sz="2000" dirty="0">
                <a:latin typeface="Georgia" pitchFamily="18" charset="0"/>
              </a:rPr>
              <a:t>Не деритесь, не ругайтесь, </a:t>
            </a:r>
            <a:endParaRPr lang="ru-RU" sz="2000" dirty="0" smtClean="0">
              <a:latin typeface="Georgia" pitchFamily="18" charset="0"/>
            </a:endParaRPr>
          </a:p>
          <a:p>
            <a:pPr fontAlgn="base"/>
            <a:r>
              <a:rPr lang="ru-RU" sz="2000" dirty="0" smtClean="0">
                <a:latin typeface="Georgia" pitchFamily="18" charset="0"/>
              </a:rPr>
              <a:t>на </a:t>
            </a:r>
            <a:r>
              <a:rPr lang="ru-RU" sz="2000" dirty="0">
                <a:latin typeface="Georgia" pitchFamily="18" charset="0"/>
              </a:rPr>
              <a:t>друзей не обзывайтесь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  <a:p>
            <a:pPr algn="ctr" fontAlgn="base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  <a:p>
            <a:pPr fontAlgn="base"/>
            <a:r>
              <a:rPr lang="ru-RU" sz="2000" dirty="0">
                <a:latin typeface="Georgia" pitchFamily="18" charset="0"/>
              </a:rPr>
              <a:t>Мирись, мирись! </a:t>
            </a:r>
            <a:endParaRPr lang="ru-RU" sz="2000" dirty="0" smtClean="0">
              <a:latin typeface="Georgia" pitchFamily="18" charset="0"/>
            </a:endParaRPr>
          </a:p>
          <a:p>
            <a:pPr fontAlgn="base"/>
            <a:r>
              <a:rPr lang="ru-RU" sz="2000" dirty="0" smtClean="0">
                <a:latin typeface="Georgia" pitchFamily="18" charset="0"/>
              </a:rPr>
              <a:t>Улыбайся</a:t>
            </a:r>
            <a:r>
              <a:rPr lang="ru-RU" sz="2000" dirty="0">
                <a:latin typeface="Georgia" pitchFamily="18" charset="0"/>
              </a:rPr>
              <a:t>, не дерись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  <a:p>
            <a:pPr algn="ctr" fontAlgn="base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pPr fontAlgn="base"/>
            <a:r>
              <a:rPr lang="ru-RU" sz="2000" dirty="0">
                <a:latin typeface="Georgia" pitchFamily="18" charset="0"/>
              </a:rPr>
              <a:t>Мирись, мирись! </a:t>
            </a:r>
          </a:p>
          <a:p>
            <a:pPr fontAlgn="base"/>
            <a:r>
              <a:rPr lang="ru-RU" sz="2000" dirty="0">
                <a:latin typeface="Georgia" pitchFamily="18" charset="0"/>
              </a:rPr>
              <a:t>Не ругайся, не дерись</a:t>
            </a:r>
            <a:r>
              <a:rPr lang="ru-RU" sz="2000" dirty="0" smtClean="0">
                <a:latin typeface="Georgia" pitchFamily="18" charset="0"/>
              </a:rPr>
              <a:t>!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148401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latin typeface="Georgia" pitchFamily="18" charset="0"/>
              </a:rPr>
              <a:t>Мизинчик</a:t>
            </a:r>
            <a:r>
              <a:rPr lang="ru-RU" sz="2000" dirty="0">
                <a:latin typeface="Georgia" pitchFamily="18" charset="0"/>
              </a:rPr>
              <a:t>, мизинчик, пойдем в </a:t>
            </a:r>
            <a:r>
              <a:rPr lang="ru-RU" sz="2000" dirty="0" smtClean="0">
                <a:latin typeface="Georgia" pitchFamily="18" charset="0"/>
              </a:rPr>
              <a:t>магазинчик</a:t>
            </a:r>
            <a:r>
              <a:rPr lang="ru-RU" sz="2000" dirty="0">
                <a:latin typeface="Georgia" pitchFamily="18" charset="0"/>
              </a:rPr>
              <a:t>,</a:t>
            </a:r>
          </a:p>
          <a:p>
            <a:pPr fontAlgn="base"/>
            <a:r>
              <a:rPr lang="ru-RU" sz="2000" dirty="0">
                <a:latin typeface="Georgia" pitchFamily="18" charset="0"/>
              </a:rPr>
              <a:t>Купим конфетки, чтоб не ругались детки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379976"/>
            <a:ext cx="1866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 err="1">
                <a:latin typeface="Georgia" pitchFamily="18" charset="0"/>
              </a:rPr>
              <a:t>Мирилки</a:t>
            </a:r>
            <a:r>
              <a:rPr lang="ru-RU" sz="2400" b="1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60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165" y="260648"/>
            <a:ext cx="8558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Молчанки и </a:t>
            </a:r>
            <a:r>
              <a:rPr lang="ru-RU" sz="2000" b="1" dirty="0" err="1">
                <a:latin typeface="Georgia" pitchFamily="18" charset="0"/>
              </a:rPr>
              <a:t>голосянки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связаны, вероятно, с одноименными святочными играми. На святки в </a:t>
            </a:r>
            <a:r>
              <a:rPr lang="ru-RU" sz="2000" dirty="0" err="1">
                <a:latin typeface="Georgia" pitchFamily="18" charset="0"/>
              </a:rPr>
              <a:t>голосянку</a:t>
            </a:r>
            <a:r>
              <a:rPr lang="ru-RU" sz="2000" dirty="0">
                <a:latin typeface="Georgia" pitchFamily="18" charset="0"/>
              </a:rPr>
              <a:t> играли и взрослые, и дети: кто-нибудь выходил на середину избы и начинал петь запевку. Участники игры должны были тянуть этот звук как можно дольше, а дети старались их рассмешить и заставить перестать «голосить». Первый замолчавший и считался проигравшим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 err="1">
                <a:latin typeface="Georgia" pitchFamily="18" charset="0"/>
              </a:rPr>
              <a:t>Голосянки</a:t>
            </a:r>
            <a:r>
              <a:rPr lang="ru-RU" sz="2000" dirty="0">
                <a:latin typeface="Georgia" pitchFamily="18" charset="0"/>
              </a:rPr>
              <a:t> (от «голосить» — говорить, орать, петь громко, кричать нараспев) считались даже полезным физическим упражнением — развивали легкие.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6508" y="4365104"/>
            <a:ext cx="76222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Ну-ка</a:t>
            </a:r>
            <a:r>
              <a:rPr lang="ru-RU" sz="2000" dirty="0">
                <a:latin typeface="Georgia" pitchFamily="18" charset="0"/>
              </a:rPr>
              <a:t>, девицы-красавицы,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err="1" smtClean="0">
                <a:latin typeface="Georgia" pitchFamily="18" charset="0"/>
              </a:rPr>
              <a:t>голосяночка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вам нравится?!</a:t>
            </a:r>
          </a:p>
          <a:p>
            <a:r>
              <a:rPr lang="ru-RU" sz="2000" dirty="0">
                <a:latin typeface="Georgia" pitchFamily="18" charset="0"/>
              </a:rPr>
              <a:t>Тянем-тянем-голосим</a:t>
            </a:r>
            <a:r>
              <a:rPr lang="ru-RU" sz="2000" dirty="0" smtClean="0">
                <a:latin typeface="Georgia" pitchFamily="18" charset="0"/>
              </a:rPr>
              <a:t>, а </a:t>
            </a:r>
            <a:r>
              <a:rPr lang="ru-RU" sz="2000" dirty="0">
                <a:latin typeface="Georgia" pitchFamily="18" charset="0"/>
              </a:rPr>
              <a:t>кто не дотянет,</a:t>
            </a:r>
          </a:p>
          <a:p>
            <a:r>
              <a:rPr lang="ru-RU" sz="2000" dirty="0">
                <a:latin typeface="Georgia" pitchFamily="18" charset="0"/>
              </a:rPr>
              <a:t>Того за косы-ы-ы-ы-ы-ы-ы</a:t>
            </a:r>
            <a:r>
              <a:rPr lang="ru-RU" sz="2000" dirty="0" smtClean="0">
                <a:latin typeface="Georgia" pitchFamily="18" charset="0"/>
              </a:rPr>
              <a:t>!..</a:t>
            </a:r>
          </a:p>
          <a:p>
            <a:r>
              <a:rPr lang="ru-RU" sz="2000" dirty="0" err="1" smtClean="0">
                <a:latin typeface="Georgia" pitchFamily="18" charset="0"/>
              </a:rPr>
              <a:t>Голосянки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голосяночки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глосим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за прянички</a:t>
            </a:r>
            <a:r>
              <a:rPr lang="ru-RU" sz="2000" dirty="0" smtClean="0">
                <a:latin typeface="Georgia" pitchFamily="18" charset="0"/>
              </a:rPr>
              <a:t>, за </a:t>
            </a:r>
            <a:r>
              <a:rPr lang="ru-RU" sz="2000" dirty="0" err="1">
                <a:latin typeface="Georgia" pitchFamily="18" charset="0"/>
              </a:rPr>
              <a:t>бублички</a:t>
            </a:r>
            <a:r>
              <a:rPr lang="ru-RU" sz="2000" dirty="0">
                <a:latin typeface="Georgia" pitchFamily="18" charset="0"/>
              </a:rPr>
              <a:t>!</a:t>
            </a:r>
          </a:p>
          <a:p>
            <a:r>
              <a:rPr lang="ru-RU" sz="2000" dirty="0">
                <a:latin typeface="Georgia" pitchFamily="18" charset="0"/>
              </a:rPr>
              <a:t>Тянем-тянем до черты</a:t>
            </a:r>
            <a:r>
              <a:rPr lang="ru-RU" sz="2000" dirty="0" smtClean="0">
                <a:latin typeface="Georgia" pitchFamily="18" charset="0"/>
              </a:rPr>
              <a:t>, у </a:t>
            </a:r>
            <a:r>
              <a:rPr lang="ru-RU" sz="2000" dirty="0">
                <a:latin typeface="Georgia" pitchFamily="18" charset="0"/>
              </a:rPr>
              <a:t>того, кто не дотянет,</a:t>
            </a:r>
          </a:p>
          <a:p>
            <a:r>
              <a:rPr lang="ru-RU" sz="2000" dirty="0">
                <a:latin typeface="Georgia" pitchFamily="18" charset="0"/>
              </a:rPr>
              <a:t>Животы будут пусты-ы-ы-ы-ы-ы-ы</a:t>
            </a:r>
            <a:r>
              <a:rPr lang="ru-RU" sz="2000" dirty="0" smtClean="0">
                <a:latin typeface="Georgia" pitchFamily="18" charset="0"/>
              </a:rPr>
              <a:t>!.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908" y="2946699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Georgia" pitchFamily="18" charset="0"/>
              </a:rPr>
              <a:t>Голосянки</a:t>
            </a:r>
            <a:r>
              <a:rPr lang="ru-RU" sz="2000" b="1" dirty="0">
                <a:latin typeface="Georgia" pitchFamily="18" charset="0"/>
              </a:rPr>
              <a:t>:</a:t>
            </a:r>
          </a:p>
          <a:p>
            <a:r>
              <a:rPr lang="ru-RU" sz="2000" dirty="0">
                <a:latin typeface="Georgia" pitchFamily="18" charset="0"/>
              </a:rPr>
              <a:t>Соберемся на полянке и затянем </a:t>
            </a:r>
            <a:r>
              <a:rPr lang="ru-RU" sz="2000" dirty="0" err="1">
                <a:latin typeface="Georgia" pitchFamily="18" charset="0"/>
              </a:rPr>
              <a:t>голосянки</a:t>
            </a:r>
            <a:r>
              <a:rPr lang="ru-RU" sz="2000" dirty="0">
                <a:latin typeface="Georgia" pitchFamily="18" charset="0"/>
              </a:rPr>
              <a:t>!</a:t>
            </a:r>
          </a:p>
          <a:p>
            <a:r>
              <a:rPr lang="ru-RU" sz="2000" dirty="0">
                <a:latin typeface="Georgia" pitchFamily="18" charset="0"/>
              </a:rPr>
              <a:t>А кто не дотянет, тот безголосым станет!</a:t>
            </a:r>
          </a:p>
          <a:p>
            <a:r>
              <a:rPr lang="ru-RU" sz="2000" dirty="0">
                <a:latin typeface="Georgia" pitchFamily="18" charset="0"/>
              </a:rPr>
              <a:t>Эге-гей! </a:t>
            </a:r>
            <a:r>
              <a:rPr lang="ru-RU" sz="2000" dirty="0" err="1">
                <a:latin typeface="Georgia" pitchFamily="18" charset="0"/>
              </a:rPr>
              <a:t>Ве</a:t>
            </a:r>
            <a:r>
              <a:rPr lang="ru-RU" sz="2000" dirty="0">
                <a:latin typeface="Georgia" pitchFamily="18" charset="0"/>
              </a:rPr>
              <a:t>-се-</a:t>
            </a:r>
            <a:r>
              <a:rPr lang="ru-RU" sz="2000" dirty="0" err="1">
                <a:latin typeface="Georgia" pitchFamily="18" charset="0"/>
              </a:rPr>
              <a:t>ле</a:t>
            </a:r>
            <a:r>
              <a:rPr lang="ru-RU" sz="2000" dirty="0">
                <a:latin typeface="Georgia" pitchFamily="18" charset="0"/>
              </a:rPr>
              <a:t>-е-е-е-е-е-ей</a:t>
            </a:r>
            <a:r>
              <a:rPr lang="ru-RU" sz="2000" dirty="0" smtClean="0">
                <a:latin typeface="Georgia" pitchFamily="18" charset="0"/>
              </a:rPr>
              <a:t>!..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2" descr="C:\Users\ЛАРИСА\Pictures\Downloads\kak-dogovoritsja-s-malys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24" y="2983752"/>
            <a:ext cx="2831948" cy="2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11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Ехали </a:t>
            </a:r>
            <a:r>
              <a:rPr lang="ru-RU" sz="2000" dirty="0">
                <a:latin typeface="Georgia" pitchFamily="18" charset="0"/>
              </a:rPr>
              <a:t>бояре, кошку потеряли.</a:t>
            </a:r>
          </a:p>
          <a:p>
            <a:r>
              <a:rPr lang="ru-RU" sz="2000" dirty="0">
                <a:latin typeface="Georgia" pitchFamily="18" charset="0"/>
              </a:rPr>
              <a:t>Кошка сдохла, хвост облез,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Кто </a:t>
            </a:r>
            <a:r>
              <a:rPr lang="ru-RU" sz="2000" dirty="0">
                <a:latin typeface="Georgia" pitchFamily="18" charset="0"/>
              </a:rPr>
              <a:t>слово скажет – тот ее и съест</a:t>
            </a:r>
            <a:r>
              <a:rPr lang="ru-RU" sz="2000" dirty="0" smtClean="0">
                <a:latin typeface="Georgia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Венчики, венчики, летали бубенчики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По </a:t>
            </a:r>
            <a:r>
              <a:rPr lang="ru-RU" sz="2000" dirty="0">
                <a:latin typeface="Georgia" pitchFamily="18" charset="0"/>
              </a:rPr>
              <a:t>траве, по росе, по чужой стороне,</a:t>
            </a:r>
          </a:p>
          <a:p>
            <a:r>
              <a:rPr lang="ru-RU" sz="2000" dirty="0">
                <a:latin typeface="Georgia" pitchFamily="18" charset="0"/>
              </a:rPr>
              <a:t>Собирали орешки,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Медок</a:t>
            </a:r>
            <a:r>
              <a:rPr lang="ru-RU" sz="2000" dirty="0">
                <a:latin typeface="Georgia" pitchFamily="18" charset="0"/>
              </a:rPr>
              <a:t>, сахарок – </a:t>
            </a:r>
            <a:r>
              <a:rPr lang="ru-RU" sz="2000" dirty="0" smtClean="0">
                <a:latin typeface="Georgia" pitchFamily="18" charset="0"/>
              </a:rPr>
              <a:t>молчок!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     ---</a:t>
            </a:r>
            <a:r>
              <a:rPr lang="ru-RU" sz="2000" dirty="0">
                <a:latin typeface="Georgia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326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Играя в </a:t>
            </a:r>
            <a:r>
              <a:rPr lang="ru-RU" sz="2000" b="1" dirty="0">
                <a:latin typeface="Georgia" pitchFamily="18" charset="0"/>
              </a:rPr>
              <a:t>молчанку, </a:t>
            </a:r>
            <a:r>
              <a:rPr lang="ru-RU" sz="2000" dirty="0">
                <a:latin typeface="Georgia" pitchFamily="18" charset="0"/>
              </a:rPr>
              <a:t>нужно было, наоборот, как можно дольше молчать, а первый рассмеявшийся или проговорившийся выполнял заранее условленное задание: валялся в снегу, обливался водой...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3787" y="4907943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Первый </a:t>
            </a:r>
            <a:r>
              <a:rPr lang="ru-RU" sz="2000" dirty="0">
                <a:latin typeface="Georgia" pitchFamily="18" charset="0"/>
              </a:rPr>
              <a:t>скажет и молчит</a:t>
            </a:r>
            <a:r>
              <a:rPr lang="ru-RU" sz="2000" dirty="0" smtClean="0">
                <a:latin typeface="Georgia" pitchFamily="18" charset="0"/>
              </a:rPr>
              <a:t>, </a:t>
            </a:r>
          </a:p>
          <a:p>
            <a:r>
              <a:rPr lang="ru-RU" sz="2000" dirty="0" smtClean="0">
                <a:latin typeface="Georgia" pitchFamily="18" charset="0"/>
              </a:rPr>
              <a:t>а </a:t>
            </a:r>
            <a:r>
              <a:rPr lang="ru-RU" sz="2000" dirty="0">
                <a:latin typeface="Georgia" pitchFamily="18" charset="0"/>
              </a:rPr>
              <a:t>второй - всё говорит!</a:t>
            </a:r>
          </a:p>
          <a:p>
            <a:r>
              <a:rPr lang="ru-RU" sz="2000" dirty="0">
                <a:latin typeface="Georgia" pitchFamily="18" charset="0"/>
              </a:rPr>
              <a:t>Кто нарушит наказ</a:t>
            </a:r>
            <a:r>
              <a:rPr lang="ru-RU" sz="2000" dirty="0" smtClean="0">
                <a:latin typeface="Georgia" pitchFamily="18" charset="0"/>
              </a:rPr>
              <a:t>, съест </a:t>
            </a:r>
            <a:r>
              <a:rPr lang="ru-RU" sz="2000" dirty="0">
                <a:latin typeface="Georgia" pitchFamily="18" charset="0"/>
              </a:rPr>
              <a:t>лягушек целый таз!</a:t>
            </a:r>
          </a:p>
        </p:txBody>
      </p:sp>
      <p:pic>
        <p:nvPicPr>
          <p:cNvPr id="16386" name="Picture 2" descr="C:\Users\ЛАРИСА\Pictures\Downloads\нарушение ре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97" y="2033005"/>
            <a:ext cx="2843750" cy="211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424" y="4984051"/>
            <a:ext cx="3665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Мы бежим, бежим, бежим,</a:t>
            </a:r>
          </a:p>
          <a:p>
            <a:r>
              <a:rPr lang="ru-RU" sz="2000" dirty="0">
                <a:latin typeface="Georgia" pitchFamily="18" charset="0"/>
              </a:rPr>
              <a:t>Добежали и молчим!</a:t>
            </a:r>
          </a:p>
          <a:p>
            <a:r>
              <a:rPr lang="ru-RU" sz="2000" dirty="0">
                <a:latin typeface="Georgia" pitchFamily="18" charset="0"/>
              </a:rPr>
              <a:t>Кто начнет говорить,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тому </a:t>
            </a:r>
            <a:r>
              <a:rPr lang="ru-RU" sz="2000" dirty="0">
                <a:latin typeface="Georgia" pitchFamily="18" charset="0"/>
              </a:rPr>
              <a:t>и водить!</a:t>
            </a:r>
          </a:p>
        </p:txBody>
      </p:sp>
    </p:spTree>
    <p:extLst>
      <p:ext uri="{BB962C8B-B14F-4D97-AF65-F5344CB8AC3E}">
        <p14:creationId xmlns:p14="http://schemas.microsoft.com/office/powerpoint/2010/main" val="2531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Страшилки</a:t>
            </a:r>
            <a:r>
              <a:rPr lang="ru-RU" sz="2000" dirty="0" smtClean="0">
                <a:latin typeface="Georgia" pitchFamily="18" charset="0"/>
              </a:rPr>
              <a:t> - это </a:t>
            </a:r>
            <a:r>
              <a:rPr lang="ru-RU" sz="2000" dirty="0">
                <a:latin typeface="Georgia" pitchFamily="18" charset="0"/>
              </a:rPr>
              <a:t>небольшие истории с напряженным сюжетом и пугающим финалом. Как правило, для страшилок характерны устойчивые мотивы: «черная рука», «кровавое пятно», «зеленые глаза», «гроб на колесиках» и т. д. Такой рассказ состоит из нескольких предложений, по ходу развития действия напряжение нарастает, а в финальной фразе достигает своего пика.</a:t>
            </a:r>
          </a:p>
          <a:p>
            <a:r>
              <a:rPr lang="ru-RU" sz="2000" dirty="0">
                <a:latin typeface="Georgia" pitchFamily="18" charset="0"/>
              </a:rPr>
              <a:t>Рассказываются страшилки обычно в больших компаниях, желательно в темноте и устрашающим шепотом. По признанию самих слушателей, они боятся страшилок лишь до определенного возраста; возможно, появление этого жанра связано, с одной стороны, с тягой детей ко всему неизвестному и пугающему, а с другой — с попыткой преодолеть этот страх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4653136"/>
            <a:ext cx="47525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Живет старуха</a:t>
            </a:r>
            <a:r>
              <a:rPr lang="ru-RU" sz="2000" dirty="0" smtClean="0">
                <a:latin typeface="Georgia" pitchFamily="18" charset="0"/>
              </a:rPr>
              <a:t>: Три </a:t>
            </a:r>
            <a:r>
              <a:rPr lang="ru-RU" sz="2000" dirty="0">
                <a:latin typeface="Georgia" pitchFamily="18" charset="0"/>
              </a:rPr>
              <a:t>глаза, три уха,</a:t>
            </a:r>
          </a:p>
          <a:p>
            <a:r>
              <a:rPr lang="ru-RU" sz="2000" dirty="0">
                <a:latin typeface="Georgia" pitchFamily="18" charset="0"/>
              </a:rPr>
              <a:t>Страшна, горбата</a:t>
            </a:r>
            <a:r>
              <a:rPr lang="ru-RU" sz="2000" dirty="0" smtClean="0">
                <a:latin typeface="Georgia" pitchFamily="18" charset="0"/>
              </a:rPr>
              <a:t>,  платье </a:t>
            </a:r>
            <a:r>
              <a:rPr lang="ru-RU" sz="2000" dirty="0">
                <a:latin typeface="Georgia" pitchFamily="18" charset="0"/>
              </a:rPr>
              <a:t>в заплатах!</a:t>
            </a:r>
          </a:p>
          <a:p>
            <a:r>
              <a:rPr lang="ru-RU" sz="2000" dirty="0">
                <a:latin typeface="Georgia" pitchFamily="18" charset="0"/>
              </a:rPr>
              <a:t>Все слышит, все </a:t>
            </a:r>
            <a:r>
              <a:rPr lang="ru-RU" sz="2000" dirty="0" smtClean="0">
                <a:latin typeface="Georgia" pitchFamily="18" charset="0"/>
              </a:rPr>
              <a:t> видит,  каждого </a:t>
            </a:r>
            <a:r>
              <a:rPr lang="ru-RU" sz="2000" dirty="0">
                <a:latin typeface="Georgia" pitchFamily="18" charset="0"/>
              </a:rPr>
              <a:t>обидит!</a:t>
            </a:r>
          </a:p>
          <a:p>
            <a:r>
              <a:rPr lang="ru-RU" sz="2000" dirty="0">
                <a:latin typeface="Georgia" pitchFamily="18" charset="0"/>
              </a:rPr>
              <a:t>Не спрячешься - заберет</a:t>
            </a:r>
            <a:r>
              <a:rPr lang="ru-RU" sz="2000" dirty="0" smtClean="0">
                <a:latin typeface="Georgia" pitchFamily="18" charset="0"/>
              </a:rPr>
              <a:t>!  Вот</a:t>
            </a:r>
            <a:r>
              <a:rPr lang="ru-RU" sz="2000" dirty="0">
                <a:latin typeface="Georgia" pitchFamily="18" charset="0"/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46300"/>
            <a:ext cx="5564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- Хочешь </a:t>
            </a:r>
            <a:r>
              <a:rPr lang="ru-RU" sz="2000" dirty="0">
                <a:latin typeface="Georgia" pitchFamily="18" charset="0"/>
              </a:rPr>
              <a:t>правду ты узнать?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- Загляни- </a:t>
            </a:r>
            <a:r>
              <a:rPr lang="ru-RU" sz="2000" dirty="0">
                <a:latin typeface="Georgia" pitchFamily="18" charset="0"/>
              </a:rPr>
              <a:t>ка под кровать</a:t>
            </a:r>
            <a:r>
              <a:rPr lang="ru-RU" sz="2000" dirty="0" smtClean="0">
                <a:latin typeface="Georgia" pitchFamily="18" charset="0"/>
              </a:rPr>
              <a:t>! </a:t>
            </a:r>
          </a:p>
          <a:p>
            <a:r>
              <a:rPr lang="ru-RU" sz="2000" dirty="0" smtClean="0">
                <a:latin typeface="Georgia" pitchFamily="18" charset="0"/>
              </a:rPr>
              <a:t>- Что </a:t>
            </a:r>
            <a:r>
              <a:rPr lang="ru-RU" sz="2000" dirty="0">
                <a:latin typeface="Georgia" pitchFamily="18" charset="0"/>
              </a:rPr>
              <a:t>ты видишь?</a:t>
            </a:r>
          </a:p>
          <a:p>
            <a:r>
              <a:rPr lang="ru-RU" sz="2000" dirty="0">
                <a:latin typeface="Georgia" pitchFamily="18" charset="0"/>
              </a:rPr>
              <a:t>- Там темно!</a:t>
            </a:r>
          </a:p>
          <a:p>
            <a:r>
              <a:rPr lang="ru-RU" sz="2000" dirty="0" smtClean="0">
                <a:latin typeface="Georgia" pitchFamily="18" charset="0"/>
              </a:rPr>
              <a:t>- Это </a:t>
            </a:r>
            <a:r>
              <a:rPr lang="ru-RU" sz="2000" dirty="0">
                <a:latin typeface="Georgia" pitchFamily="18" charset="0"/>
              </a:rPr>
              <a:t>"Черное пятно"!   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- Загляни </a:t>
            </a:r>
            <a:r>
              <a:rPr lang="ru-RU" sz="2000" dirty="0">
                <a:latin typeface="Georgia" pitchFamily="18" charset="0"/>
              </a:rPr>
              <a:t>туда </a:t>
            </a:r>
            <a:r>
              <a:rPr lang="ru-RU" sz="2000" dirty="0" smtClean="0">
                <a:latin typeface="Georgia" pitchFamily="18" charset="0"/>
              </a:rPr>
              <a:t>опять</a:t>
            </a:r>
            <a:r>
              <a:rPr lang="ru-RU" sz="2000" dirty="0">
                <a:latin typeface="Georgia" pitchFamily="18" charset="0"/>
              </a:rPr>
              <a:t>... ХВАТЬ</a:t>
            </a:r>
            <a:r>
              <a:rPr lang="ru-RU" sz="2000" dirty="0" smtClean="0">
                <a:latin typeface="Georgia" pitchFamily="18" charset="0"/>
              </a:rPr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6922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6247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Страшилки</a:t>
            </a:r>
            <a:r>
              <a:rPr lang="ru-RU" sz="2000" b="1" dirty="0" smtClean="0">
                <a:latin typeface="Georgia" pitchFamily="18" charset="0"/>
              </a:rPr>
              <a:t>:</a:t>
            </a:r>
          </a:p>
          <a:p>
            <a:r>
              <a:rPr lang="ru-RU" sz="2000" dirty="0">
                <a:latin typeface="Georgia" pitchFamily="18" charset="0"/>
              </a:rPr>
              <a:t>Ночью страхи </a:t>
            </a:r>
            <a:r>
              <a:rPr lang="ru-RU" sz="2000" dirty="0" smtClean="0">
                <a:latin typeface="Georgia" pitchFamily="18" charset="0"/>
              </a:rPr>
              <a:t>страшные по </a:t>
            </a:r>
            <a:r>
              <a:rPr lang="ru-RU" sz="2000" dirty="0">
                <a:latin typeface="Georgia" pitchFamily="18" charset="0"/>
              </a:rPr>
              <a:t>квартире шастают,</a:t>
            </a:r>
          </a:p>
          <a:p>
            <a:r>
              <a:rPr lang="ru-RU" sz="2000" dirty="0">
                <a:latin typeface="Georgia" pitchFamily="18" charset="0"/>
              </a:rPr>
              <a:t>Смотрят, смотрят, кто не спит</a:t>
            </a:r>
            <a:r>
              <a:rPr lang="ru-RU" sz="2000" dirty="0" smtClean="0">
                <a:latin typeface="Georgia" pitchFamily="18" charset="0"/>
              </a:rPr>
              <a:t>, притворяется </a:t>
            </a:r>
            <a:r>
              <a:rPr lang="ru-RU" sz="2000" dirty="0">
                <a:latin typeface="Georgia" pitchFamily="18" charset="0"/>
              </a:rPr>
              <a:t>лежит!</a:t>
            </a:r>
          </a:p>
          <a:p>
            <a:r>
              <a:rPr lang="ru-RU" sz="2000" dirty="0">
                <a:latin typeface="Georgia" pitchFamily="18" charset="0"/>
              </a:rPr>
              <a:t>Вот на тех наводят страх</a:t>
            </a:r>
            <a:r>
              <a:rPr lang="ru-RU" sz="2000" dirty="0" smtClean="0">
                <a:latin typeface="Georgia" pitchFamily="18" charset="0"/>
              </a:rPr>
              <a:t>, что </a:t>
            </a:r>
            <a:r>
              <a:rPr lang="ru-RU" sz="2000" dirty="0">
                <a:latin typeface="Georgia" pitchFamily="18" charset="0"/>
              </a:rPr>
              <a:t>мороз по коже... АХ!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</a:p>
          <a:p>
            <a:r>
              <a:rPr lang="ru-RU" sz="2000" dirty="0" err="1" smtClean="0">
                <a:latin typeface="Georgia" pitchFamily="18" charset="0"/>
              </a:rPr>
              <a:t>Барашеньки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крутороженьки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По лесам ходили, по дворам бродили,</a:t>
            </a:r>
          </a:p>
          <a:p>
            <a:r>
              <a:rPr lang="ru-RU" sz="2000" dirty="0">
                <a:latin typeface="Georgia" pitchFamily="18" charset="0"/>
              </a:rPr>
              <a:t>В скрипочку играли, Ваню потешали.</a:t>
            </a:r>
          </a:p>
          <a:p>
            <a:r>
              <a:rPr lang="ru-RU" sz="2000" dirty="0">
                <a:latin typeface="Georgia" pitchFamily="18" charset="0"/>
              </a:rPr>
              <a:t>А </a:t>
            </a:r>
            <a:r>
              <a:rPr lang="ru-RU" sz="2000" dirty="0" err="1">
                <a:latin typeface="Georgia" pitchFamily="18" charset="0"/>
              </a:rPr>
              <a:t>совища</a:t>
            </a:r>
            <a:r>
              <a:rPr lang="ru-RU" sz="2000" dirty="0">
                <a:latin typeface="Georgia" pitchFamily="18" charset="0"/>
              </a:rPr>
              <a:t> из лесища глазищами хлоп – хлоп,</a:t>
            </a:r>
          </a:p>
          <a:p>
            <a:r>
              <a:rPr lang="ru-RU" sz="2000" dirty="0">
                <a:latin typeface="Georgia" pitchFamily="18" charset="0"/>
              </a:rPr>
              <a:t>А козлище из </a:t>
            </a:r>
            <a:r>
              <a:rPr lang="ru-RU" sz="2000" dirty="0" err="1">
                <a:latin typeface="Georgia" pitchFamily="18" charset="0"/>
              </a:rPr>
              <a:t>хлевища</a:t>
            </a:r>
            <a:r>
              <a:rPr lang="ru-RU" sz="2000" dirty="0">
                <a:latin typeface="Georgia" pitchFamily="18" charset="0"/>
              </a:rPr>
              <a:t> ножищами топ – </a:t>
            </a:r>
            <a:r>
              <a:rPr lang="ru-RU" sz="2000" dirty="0" smtClean="0">
                <a:latin typeface="Georgia" pitchFamily="18" charset="0"/>
              </a:rPr>
              <a:t>топ!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 черном доме черный кот</a:t>
            </a:r>
          </a:p>
          <a:p>
            <a:r>
              <a:rPr lang="ru-RU" sz="2000" dirty="0">
                <a:latin typeface="Georgia" pitchFamily="18" charset="0"/>
              </a:rPr>
              <a:t>В черной комнате живет!</a:t>
            </a:r>
          </a:p>
          <a:p>
            <a:r>
              <a:rPr lang="ru-RU" sz="2000" dirty="0">
                <a:latin typeface="Georgia" pitchFamily="18" charset="0"/>
              </a:rPr>
              <a:t>Ночью он по дому рыщет,</a:t>
            </a:r>
          </a:p>
          <a:p>
            <a:r>
              <a:rPr lang="ru-RU" sz="2000" dirty="0">
                <a:latin typeface="Georgia" pitchFamily="18" charset="0"/>
              </a:rPr>
              <a:t>Распустив свои когтищи!</a:t>
            </a:r>
          </a:p>
          <a:p>
            <a:r>
              <a:rPr lang="ru-RU" sz="2000" dirty="0">
                <a:latin typeface="Georgia" pitchFamily="18" charset="0"/>
              </a:rPr>
              <a:t>Ты его остерегись,</a:t>
            </a:r>
          </a:p>
          <a:p>
            <a:r>
              <a:rPr lang="ru-RU" sz="2000" dirty="0">
                <a:latin typeface="Georgia" pitchFamily="18" charset="0"/>
              </a:rPr>
              <a:t>Смело крикни: "Ну-ка, брысь!"</a:t>
            </a:r>
          </a:p>
        </p:txBody>
      </p:sp>
      <p:pic>
        <p:nvPicPr>
          <p:cNvPr id="4" name="Picture 2" descr="C:\Users\ЛАРИСА\Pictures\Downloads\mini-1024x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90807"/>
            <a:ext cx="3168352" cy="23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Игровой фольклор. </a:t>
            </a:r>
          </a:p>
          <a:p>
            <a:r>
              <a:rPr lang="ru-RU" sz="2400" b="1" dirty="0" smtClean="0">
                <a:latin typeface="Monotype Corsiva" pitchFamily="66" charset="0"/>
              </a:rPr>
              <a:t>“</a:t>
            </a:r>
            <a:r>
              <a:rPr lang="ru-RU" sz="2400" b="1" dirty="0">
                <a:latin typeface="Monotype Corsiva" pitchFamily="66" charset="0"/>
              </a:rPr>
              <a:t>Ребенок, лишенный элементарных знаний, которые дает ему игра, не смог бы ничему научиться в школе и был бы безнадежно оторван от своего естественного и социального окружения”.</a:t>
            </a:r>
          </a:p>
          <a:p>
            <a:pPr algn="ctr"/>
            <a:endParaRPr lang="ru-RU" sz="2000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Игровой фольклор</a:t>
            </a:r>
            <a:r>
              <a:rPr lang="ru-RU" sz="2000" dirty="0">
                <a:latin typeface="Georgia" pitchFamily="18" charset="0"/>
              </a:rPr>
              <a:t> занимает ведущее место в детском творчестве. Трудно представить себе детей, жизнь которых не была бы связана с определенным кругом игр.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Науменко </a:t>
            </a:r>
            <a:r>
              <a:rPr lang="ru-RU" sz="2000" dirty="0">
                <a:latin typeface="Georgia" pitchFamily="18" charset="0"/>
              </a:rPr>
              <a:t>Г. разделил игры на III основные типологические группы: </a:t>
            </a:r>
            <a:r>
              <a:rPr lang="ru-RU" sz="2000" b="1" dirty="0">
                <a:latin typeface="Georgia" pitchFamily="18" charset="0"/>
              </a:rPr>
              <a:t>драматические, спортивные, хороводные. 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Основой </a:t>
            </a:r>
            <a:r>
              <a:rPr lang="ru-RU" sz="2000" dirty="0">
                <a:latin typeface="Georgia" pitchFamily="18" charset="0"/>
              </a:rPr>
              <a:t>драматических игр является воплощение художественного образа в драматическом действии, то есть в синтезе диалога, музыкального припева, движении.</a:t>
            </a:r>
          </a:p>
          <a:p>
            <a:r>
              <a:rPr lang="ru-RU" sz="2000" dirty="0">
                <a:latin typeface="Georgia" pitchFamily="18" charset="0"/>
              </a:rPr>
              <a:t>Они обычно воспроизводят какие-либо бытовые эпизоды, в них формируются зачатки театрализованного драматического действа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Игры </a:t>
            </a:r>
            <a:r>
              <a:rPr lang="ru-RU" sz="2000" b="1" dirty="0" smtClean="0">
                <a:latin typeface="Georgia" pitchFamily="18" charset="0"/>
              </a:rPr>
              <a:t>бытовые </a:t>
            </a:r>
            <a:r>
              <a:rPr lang="ru-RU" sz="2000" dirty="0" smtClean="0">
                <a:latin typeface="Georgia" pitchFamily="18" charset="0"/>
              </a:rPr>
              <a:t>разделили </a:t>
            </a:r>
            <a:r>
              <a:rPr lang="ru-RU" sz="2000" dirty="0">
                <a:latin typeface="Georgia" pitchFamily="18" charset="0"/>
              </a:rPr>
              <a:t>на две группы: </a:t>
            </a:r>
            <a:r>
              <a:rPr lang="ru-RU" sz="2000" b="1" dirty="0">
                <a:latin typeface="Georgia" pitchFamily="18" charset="0"/>
              </a:rPr>
              <a:t>общественные и семейные.</a:t>
            </a:r>
          </a:p>
          <a:p>
            <a:r>
              <a:rPr lang="ru-RU" sz="2000" b="1" dirty="0">
                <a:latin typeface="Georgia" pitchFamily="18" charset="0"/>
              </a:rPr>
              <a:t>Игры общественные - преимущественно игры в войну</a:t>
            </a:r>
            <a:r>
              <a:rPr lang="ru-RU" sz="2000" dirty="0">
                <a:latin typeface="Georgia" pitchFamily="18" charset="0"/>
              </a:rPr>
              <a:t>, сюжет которых воспроизводит определенные исторические военные события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Вторая группа бытовых игр включала цикл семейных:</a:t>
            </a:r>
          </a:p>
          <a:p>
            <a:r>
              <a:rPr lang="ru-RU" sz="2000" b="1" dirty="0">
                <a:latin typeface="Georgia" pitchFamily="18" charset="0"/>
              </a:rPr>
              <a:t>девичьи, любовные, женитьбу и семью </a:t>
            </a:r>
            <a:r>
              <a:rPr lang="ru-RU" sz="2000" dirty="0">
                <a:latin typeface="Georgia" pitchFamily="18" charset="0"/>
              </a:rPr>
              <a:t>(эпизод из семейной жизни: муж и жена, дети). Отличительной чертой их является </a:t>
            </a:r>
            <a:r>
              <a:rPr lang="ru-RU" sz="2000" dirty="0" err="1">
                <a:latin typeface="Georgia" pitchFamily="18" charset="0"/>
              </a:rPr>
              <a:t>хороводность</a:t>
            </a:r>
            <a:r>
              <a:rPr lang="ru-RU" sz="2000" dirty="0">
                <a:latin typeface="Georgia" pitchFamily="18" charset="0"/>
              </a:rPr>
              <a:t>, т.е. наличие песенного сопровождения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>
                <a:latin typeface="Georgia" pitchFamily="18" charset="0"/>
              </a:rPr>
              <a:t>Основой </a:t>
            </a:r>
            <a:r>
              <a:rPr lang="ru-RU" sz="2000" b="1" dirty="0">
                <a:latin typeface="Georgia" pitchFamily="18" charset="0"/>
              </a:rPr>
              <a:t>драматических </a:t>
            </a:r>
            <a:r>
              <a:rPr lang="ru-RU" sz="2000" dirty="0">
                <a:latin typeface="Georgia" pitchFamily="18" charset="0"/>
              </a:rPr>
              <a:t>игр является воплощение художественного образа в драматическом действии, то есть в синтезе диалога, музыкального припева и движения. В них формируются зачатки театрализованного драматического действа.</a:t>
            </a:r>
          </a:p>
          <a:p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83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КУМЕНТЫ С РАБОЧЕГО СТОЛА\РАБОЧИЙ СТОЛ\ИЗОБРАЖЕНИЯ\ФОТОГРАФИИ\2018-УРАЛЬСКИЕ ПОСИДЕЛКИ\DSC_0110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384376" cy="210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ДОКУМЕНТЫ С РАБОЧЕГО СТОЛА\РАБОЧИЙ СТОЛ\ИЗОБРАЖЕНИЯ\ФОТОГРАФИИ\2018-УРАЛЬСКИЕ ПОСИДЕЛКИ\DSC_006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4944"/>
            <a:ext cx="3384376" cy="33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1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41373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Спецификой </a:t>
            </a:r>
            <a:r>
              <a:rPr lang="ru-RU" sz="2000" b="1" dirty="0">
                <a:latin typeface="Georgia" pitchFamily="18" charset="0"/>
              </a:rPr>
              <a:t>спортивных</a:t>
            </a:r>
            <a:r>
              <a:rPr lang="ru-RU" sz="2000" dirty="0">
                <a:latin typeface="Georgia" pitchFamily="18" charset="0"/>
              </a:rPr>
              <a:t> игр является спортивное соревнование, их цель - победа в соревновании, усовершенствование тех или иных спортивных навыков. В них нередко исполняются игровые припевы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b="1" dirty="0">
                <a:latin typeface="Georgia" pitchFamily="18" charset="0"/>
              </a:rPr>
              <a:t>Н</a:t>
            </a:r>
            <a:r>
              <a:rPr lang="ru-RU" sz="2000" b="1" dirty="0" smtClean="0">
                <a:latin typeface="Georgia" pitchFamily="18" charset="0"/>
              </a:rPr>
              <a:t>ародная </a:t>
            </a:r>
            <a:r>
              <a:rPr lang="ru-RU" sz="2000" b="1" dirty="0">
                <a:latin typeface="Georgia" pitchFamily="18" charset="0"/>
              </a:rPr>
              <a:t>подвижная игра – </a:t>
            </a:r>
            <a:r>
              <a:rPr lang="ru-RU" sz="2000" dirty="0">
                <a:latin typeface="Georgia" pitchFamily="18" charset="0"/>
              </a:rPr>
              <a:t>это школа воспитания, где удивительно совершенные и ценные произведения народного творчества, создавались и оттачивались десятками поколений, вбирая в себя опыт целого народа. В ней свои «учебные предметы». </a:t>
            </a:r>
            <a:r>
              <a:rPr lang="ru-RU" sz="2000" dirty="0" smtClean="0">
                <a:latin typeface="Georgia" pitchFamily="18" charset="0"/>
              </a:rPr>
              <a:t>Н</a:t>
            </a:r>
            <a:r>
              <a:rPr lang="ru-RU" sz="2000" b="1" dirty="0" smtClean="0">
                <a:latin typeface="Georgia" pitchFamily="18" charset="0"/>
              </a:rPr>
              <a:t>ародные </a:t>
            </a:r>
            <a:r>
              <a:rPr lang="ru-RU" sz="2000" b="1" dirty="0">
                <a:latin typeface="Georgia" pitchFamily="18" charset="0"/>
              </a:rPr>
              <a:t>подвижные игры </a:t>
            </a:r>
            <a:r>
              <a:rPr lang="ru-RU" sz="2000" dirty="0">
                <a:latin typeface="Georgia" pitchFamily="18" charset="0"/>
              </a:rPr>
              <a:t>вызывают активную работу мысли, способствуют расширению кругозора, уточнению представлений об окружающем мире, совершенствованию всех психических и физических процессов, стимулирует переход детского организма к более высокой ступени развития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b="1" dirty="0">
                <a:latin typeface="Georgia" pitchFamily="18" charset="0"/>
              </a:rPr>
              <a:t>Игра</a:t>
            </a:r>
            <a:r>
              <a:rPr lang="ru-RU" sz="2000" dirty="0">
                <a:latin typeface="Georgia" pitchFamily="18" charset="0"/>
              </a:rPr>
              <a:t> формирует  высокую нравственность.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b="1" dirty="0" smtClean="0">
                <a:latin typeface="Georgia" pitchFamily="18" charset="0"/>
              </a:rPr>
              <a:t>Народные </a:t>
            </a:r>
            <a:r>
              <a:rPr lang="ru-RU" sz="2000" b="1" dirty="0">
                <a:latin typeface="Georgia" pitchFamily="18" charset="0"/>
              </a:rPr>
              <a:t>подвижные игры </a:t>
            </a:r>
            <a:r>
              <a:rPr lang="ru-RU" sz="2000" dirty="0">
                <a:latin typeface="Georgia" pitchFamily="18" charset="0"/>
              </a:rPr>
              <a:t>издавна служили средством самопознания, здесь проявляли свои лучшие качества: доброту, благородство, взаимовыручку, самопожертвование ради других. </a:t>
            </a:r>
            <a:r>
              <a:rPr lang="ru-RU" sz="2000" dirty="0" smtClean="0">
                <a:latin typeface="Georgia" pitchFamily="18" charset="0"/>
              </a:rPr>
              <a:t>Они учат </a:t>
            </a:r>
            <a:r>
              <a:rPr lang="ru-RU" sz="2000" dirty="0">
                <a:latin typeface="Georgia" pitchFamily="18" charset="0"/>
              </a:rPr>
              <a:t>премудростям жизни, добру и справедливости, чести и порядочности, любви и долгу. </a:t>
            </a:r>
            <a:r>
              <a:rPr lang="ru-RU" sz="2000" b="1" dirty="0">
                <a:latin typeface="Georgia" pitchFamily="18" charset="0"/>
              </a:rPr>
              <a:t>Народные игры </a:t>
            </a:r>
            <a:r>
              <a:rPr lang="ru-RU" sz="2000" dirty="0">
                <a:latin typeface="Georgia" pitchFamily="18" charset="0"/>
              </a:rPr>
              <a:t>разнообразны, развлекательны и эмоциональны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356651"/>
            <a:ext cx="82089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b="1" dirty="0">
              <a:latin typeface="Georgia" pitchFamily="18" charset="0"/>
            </a:endParaRPr>
          </a:p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endParaRPr lang="ru-RU" sz="2000" b="1" dirty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Колыбельные </a:t>
            </a:r>
            <a:r>
              <a:rPr lang="ru-RU" sz="2000" b="1" dirty="0">
                <a:latin typeface="Georgia" pitchFamily="18" charset="0"/>
              </a:rPr>
              <a:t>песни</a:t>
            </a:r>
            <a:r>
              <a:rPr lang="ru-RU" sz="2000" dirty="0">
                <a:latin typeface="Georgia" pitchFamily="18" charset="0"/>
              </a:rPr>
              <a:t> </a:t>
            </a:r>
          </a:p>
          <a:p>
            <a:r>
              <a:rPr lang="ru-RU" sz="2000" dirty="0">
                <a:latin typeface="Georgia" pitchFamily="18" charset="0"/>
              </a:rPr>
              <a:t>-  самый древний жанр,  песни - з</a:t>
            </a:r>
            <a:r>
              <a:rPr lang="ru-RU" sz="2000" u="sng" dirty="0">
                <a:latin typeface="Georgia" pitchFamily="18" charset="0"/>
              </a:rPr>
              <a:t>а</a:t>
            </a:r>
            <a:r>
              <a:rPr lang="ru-RU" sz="2000" dirty="0">
                <a:latin typeface="Georgia" pitchFamily="18" charset="0"/>
              </a:rPr>
              <a:t>говоры. Поэтому их основные мотивы – пожелание сна, здоровья, хорошей и долгой жизни. Поются колыбельные песни непрерывно, без разделения текстов, в одной мелодии, в одном укачивающем ритме, пока дитя не уснёт. Первой колыбелью ребенка была люлька, качание в люльках — это своего рода обряд, успокаивание. В колыбельных песнях ритмика, интонация и звуковое оформление соответствует покачиванию и скрипу люльки.</a:t>
            </a:r>
          </a:p>
          <a:p>
            <a:r>
              <a:rPr lang="ru-RU" sz="2000" dirty="0">
                <a:latin typeface="Georgia" pitchFamily="18" charset="0"/>
              </a:rPr>
              <a:t> Над колыбелью звучали колыбельные песни, которые в народе называли байками. Это название произошло от глагола «баять», «</a:t>
            </a:r>
            <a:r>
              <a:rPr lang="ru-RU" sz="2000" dirty="0" err="1">
                <a:latin typeface="Georgia" pitchFamily="18" charset="0"/>
              </a:rPr>
              <a:t>баить</a:t>
            </a:r>
            <a:r>
              <a:rPr lang="ru-RU" sz="2000" dirty="0">
                <a:latin typeface="Georgia" pitchFamily="18" charset="0"/>
              </a:rPr>
              <a:t>» -говорить. У этого слова есть ещё более древнее значение: «шептать», «заговаривать». Колыбельные байки — это ещё и древние заговоры, «обереги», с помощью которых матери оберегали своих детей. Таково значение колыбельных песен про сон, дрёму, угомон</a:t>
            </a:r>
            <a:r>
              <a:rPr lang="ru-RU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92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358" y="260648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Сгруппировать детские игры можно на </a:t>
            </a:r>
            <a:endParaRPr lang="ru-RU" sz="2000" b="1" dirty="0" smtClean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одиночные</a:t>
            </a:r>
            <a:r>
              <a:rPr lang="ru-RU" sz="2000" b="1" dirty="0">
                <a:latin typeface="Georgia" pitchFamily="18" charset="0"/>
              </a:rPr>
              <a:t>, групповые или совместные</a:t>
            </a:r>
            <a:r>
              <a:rPr lang="ru-RU" sz="2000" b="1" dirty="0" smtClean="0">
                <a:latin typeface="Georgia" pitchFamily="18" charset="0"/>
              </a:rPr>
              <a:t>.</a:t>
            </a:r>
          </a:p>
          <a:p>
            <a:endParaRPr lang="ru-RU" sz="2000" b="1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Одиночные игры </a:t>
            </a:r>
            <a:r>
              <a:rPr lang="ru-RU" sz="2000" dirty="0">
                <a:latin typeface="Georgia" pitchFamily="18" charset="0"/>
              </a:rPr>
              <a:t>требуют объекта игры, то есть игрушки или какого-либо предмета, который является воплощением жизненного образа, помогают ребенку моделировать реальность, способствуют его самоутверждению. Для девочек, играющих в «семью», кукла изображает ребенка, которого они нянчат, воспитывают, которому поют различные песенки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В совместных или групповых </a:t>
            </a:r>
            <a:r>
              <a:rPr lang="ru-RU" sz="2000" dirty="0">
                <a:latin typeface="Georgia" pitchFamily="18" charset="0"/>
              </a:rPr>
              <a:t>играх объектами обычно являются сами участники</a:t>
            </a:r>
            <a:r>
              <a:rPr lang="ru-RU" sz="2000" dirty="0" smtClean="0">
                <a:latin typeface="Georgia" pitchFamily="18" charset="0"/>
              </a:rPr>
              <a:t>. </a:t>
            </a:r>
          </a:p>
          <a:p>
            <a:r>
              <a:rPr lang="ru-RU" sz="2000" dirty="0" smtClean="0">
                <a:latin typeface="Georgia" pitchFamily="18" charset="0"/>
              </a:rPr>
              <a:t>Игры </a:t>
            </a:r>
            <a:r>
              <a:rPr lang="ru-RU" sz="2000" dirty="0">
                <a:latin typeface="Georgia" pitchFamily="18" charset="0"/>
              </a:rPr>
              <a:t>включают в себя различные виды народного творчества: музыку, диалоги, ритмизованную речь, движения, они разнообразны по своему содержанию, игровому и хореографическому оформлению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Большое место в совместных играх детей занимают </a:t>
            </a:r>
            <a:r>
              <a:rPr lang="ru-RU" sz="2000" b="1" dirty="0">
                <a:latin typeface="Georgia" pitchFamily="18" charset="0"/>
              </a:rPr>
              <a:t>считалки,</a:t>
            </a:r>
            <a:r>
              <a:rPr lang="ru-RU" sz="2000" dirty="0">
                <a:latin typeface="Georgia" pitchFamily="18" charset="0"/>
              </a:rPr>
              <a:t> или, как их назвал Г. С. Виноградов, «игровые прелюдии». </a:t>
            </a:r>
          </a:p>
        </p:txBody>
      </p:sp>
    </p:spTree>
    <p:extLst>
      <p:ext uri="{BB962C8B-B14F-4D97-AF65-F5344CB8AC3E}">
        <p14:creationId xmlns:p14="http://schemas.microsoft.com/office/powerpoint/2010/main" val="1079976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3137"/>
            <a:ext cx="86409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Считалка – </a:t>
            </a:r>
            <a:r>
              <a:rPr lang="ru-RU" sz="2000" dirty="0">
                <a:latin typeface="Georgia" pitchFamily="18" charset="0"/>
              </a:rPr>
              <a:t>это  древнее заклинание, позволяющее распределять трудную и опасную работу между людьми. </a:t>
            </a:r>
          </a:p>
          <a:p>
            <a:r>
              <a:rPr lang="ru-RU" sz="2000" dirty="0">
                <a:latin typeface="Georgia" pitchFamily="18" charset="0"/>
              </a:rPr>
              <a:t>Теперь это веселые стихи с четким ритмом, они предназначены для расчета играющих, чтобы знать – кто водит при игре.</a:t>
            </a:r>
          </a:p>
          <a:p>
            <a:pPr algn="ctr"/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Считалки  учат:</a:t>
            </a:r>
          </a:p>
          <a:p>
            <a:r>
              <a:rPr lang="ru-RU" sz="2000" dirty="0">
                <a:latin typeface="Georgia" pitchFamily="18" charset="0"/>
              </a:rPr>
              <a:t>- Придерживаться правил игры;</a:t>
            </a:r>
          </a:p>
          <a:p>
            <a:r>
              <a:rPr lang="ru-RU" sz="2000" dirty="0">
                <a:latin typeface="Georgia" pitchFamily="18" charset="0"/>
              </a:rPr>
              <a:t>- Быть дружными;</a:t>
            </a:r>
          </a:p>
          <a:p>
            <a:r>
              <a:rPr lang="ru-RU" sz="2000" dirty="0">
                <a:latin typeface="Georgia" pitchFamily="18" charset="0"/>
              </a:rPr>
              <a:t>- Быть честными и справедливыми;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Georgia" pitchFamily="18" charset="0"/>
              </a:rPr>
              <a:t>Считать </a:t>
            </a:r>
            <a:r>
              <a:rPr lang="ru-RU" sz="2000" dirty="0">
                <a:latin typeface="Georgia" pitchFamily="18" charset="0"/>
              </a:rPr>
              <a:t>(малышей). </a:t>
            </a:r>
            <a:endParaRPr lang="ru-RU" sz="2000" dirty="0" smtClean="0">
              <a:latin typeface="Georgia" pitchFamily="18" charset="0"/>
            </a:endParaRPr>
          </a:p>
          <a:p>
            <a:pPr marL="285750" indent="-285750">
              <a:buFontTx/>
              <a:buChar char="-"/>
            </a:pP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С раннего детства (3-5 лет) и до вступления в юность </a:t>
            </a:r>
            <a:r>
              <a:rPr lang="ru-RU" sz="2000" b="1" dirty="0">
                <a:latin typeface="Georgia" pitchFamily="18" charset="0"/>
              </a:rPr>
              <a:t>считалка </a:t>
            </a:r>
            <a:r>
              <a:rPr lang="ru-RU" sz="2000" dirty="0">
                <a:latin typeface="Georgia" pitchFamily="18" charset="0"/>
              </a:rPr>
              <a:t>является любимым произведением ребенка. Она 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способствует выработке  таких качеств, как честность, непреклонность, благородство, чувство товарищества, доставляет наслаждение, вырабатывает чувство ритма, необходимое в песне, в танце, в работе, способствует физическому развитию детей. Как в старинных, так и в современных </a:t>
            </a:r>
            <a:r>
              <a:rPr lang="ru-RU" sz="2000" b="1" dirty="0">
                <a:latin typeface="Georgia" pitchFamily="18" charset="0"/>
              </a:rPr>
              <a:t>считалках </a:t>
            </a:r>
            <a:r>
              <a:rPr lang="ru-RU" sz="2000" dirty="0">
                <a:latin typeface="Georgia" pitchFamily="18" charset="0"/>
              </a:rPr>
              <a:t>господствует единый принцип рифмовки стихов — напевно интонированное </a:t>
            </a:r>
            <a:r>
              <a:rPr lang="ru-RU" sz="2000" i="1" dirty="0">
                <a:latin typeface="Georgia" pitchFamily="18" charset="0"/>
              </a:rPr>
              <a:t>скандирование.  </a:t>
            </a:r>
            <a:r>
              <a:rPr lang="ru-RU" sz="2000" dirty="0">
                <a:latin typeface="Georgia" pitchFamily="18" charset="0"/>
              </a:rPr>
              <a:t>Игровыми припевами или считалками в большинстве своем сопровождаются игры с веревкой и мячом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1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69711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Считалки имеют и различные местные названия: </a:t>
            </a:r>
            <a:r>
              <a:rPr lang="ru-RU" sz="2000" b="1" dirty="0" err="1" smtClean="0">
                <a:latin typeface="Georgia" pitchFamily="18" charset="0"/>
              </a:rPr>
              <a:t>счетки</a:t>
            </a:r>
            <a:r>
              <a:rPr lang="ru-RU" sz="2000" b="1" dirty="0" smtClean="0">
                <a:latin typeface="Georgia" pitchFamily="18" charset="0"/>
              </a:rPr>
              <a:t>, пересчет, </a:t>
            </a:r>
            <a:r>
              <a:rPr lang="ru-RU" sz="2000" b="1" dirty="0" err="1" smtClean="0">
                <a:latin typeface="Georgia" pitchFamily="18" charset="0"/>
              </a:rPr>
              <a:t>сосчиталки</a:t>
            </a:r>
            <a:r>
              <a:rPr lang="ru-RU" sz="2000" b="1" dirty="0" smtClean="0">
                <a:latin typeface="Georgia" pitchFamily="18" charset="0"/>
              </a:rPr>
              <a:t>, гадалки, </a:t>
            </a:r>
            <a:r>
              <a:rPr lang="ru-RU" sz="2000" b="1" dirty="0" err="1" smtClean="0">
                <a:latin typeface="Georgia" pitchFamily="18" charset="0"/>
              </a:rPr>
              <a:t>ворожилки</a:t>
            </a:r>
            <a:r>
              <a:rPr lang="ru-RU" sz="2000" b="1" dirty="0" smtClean="0">
                <a:latin typeface="Georgia" pitchFamily="18" charset="0"/>
              </a:rPr>
              <a:t>.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3" name="Picture 2" descr="C:\Users\ЛАРИСА\Pictures\Downloads\htmlimag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92" y="1571847"/>
            <a:ext cx="3009724" cy="34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999" y="1663187"/>
            <a:ext cx="2649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Заря </a:t>
            </a:r>
            <a:r>
              <a:rPr lang="ru-RU" sz="2000" dirty="0" smtClean="0">
                <a:latin typeface="Georgia" pitchFamily="18" charset="0"/>
              </a:rPr>
              <a:t>- Заряница</a:t>
            </a:r>
            <a:r>
              <a:rPr lang="ru-RU" sz="2000" dirty="0">
                <a:latin typeface="Georgia" pitchFamily="18" charset="0"/>
              </a:rPr>
              <a:t>, красная девица,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 полю ходила, ключи обронила.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Ключи золотые, ленты голубые.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Раз, два – не воронь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А беги, как огонь!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4919" y="4509120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Шел баран по </a:t>
            </a:r>
            <a:r>
              <a:rPr lang="ru-RU" sz="2000" dirty="0">
                <a:latin typeface="Georgia" pitchFamily="18" charset="0"/>
              </a:rPr>
              <a:t>крутым горам,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Вырвал травку</a:t>
            </a:r>
            <a:r>
              <a:rPr lang="ru-RU" sz="2000" dirty="0" smtClean="0">
                <a:latin typeface="Georgia" pitchFamily="18" charset="0"/>
              </a:rPr>
              <a:t>,  положил </a:t>
            </a:r>
            <a:r>
              <a:rPr lang="ru-RU" sz="2000" dirty="0">
                <a:latin typeface="Georgia" pitchFamily="18" charset="0"/>
              </a:rPr>
              <a:t>на лавку.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Кто ее возьмет, Тот и водить пойдет.</a:t>
            </a:r>
          </a:p>
        </p:txBody>
      </p:sp>
    </p:spTree>
    <p:extLst>
      <p:ext uri="{BB962C8B-B14F-4D97-AF65-F5344CB8AC3E}">
        <p14:creationId xmlns:p14="http://schemas.microsoft.com/office/powerpoint/2010/main" val="2471140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112" y="26064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С</a:t>
            </a:r>
            <a:r>
              <a:rPr lang="ru-RU" sz="2000" b="1" dirty="0" smtClean="0">
                <a:latin typeface="Georgia" pitchFamily="18" charset="0"/>
              </a:rPr>
              <a:t>читалки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можно разделить </a:t>
            </a:r>
            <a:r>
              <a:rPr lang="ru-RU" sz="2000" dirty="0" smtClean="0">
                <a:latin typeface="Georgia" pitchFamily="18" charset="0"/>
              </a:rPr>
              <a:t>группы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по </a:t>
            </a:r>
            <a:r>
              <a:rPr lang="ru-RU" sz="2000" dirty="0">
                <a:latin typeface="Georgia" pitchFamily="18" charset="0"/>
              </a:rPr>
              <a:t>признаку композиционного </a:t>
            </a:r>
            <a:r>
              <a:rPr lang="ru-RU" sz="2000" dirty="0" smtClean="0">
                <a:latin typeface="Georgia" pitchFamily="18" charset="0"/>
              </a:rPr>
              <a:t>строения: 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b="1" dirty="0">
                <a:latin typeface="Georgia" pitchFamily="18" charset="0"/>
              </a:rPr>
              <a:t>1) «заумные»;</a:t>
            </a:r>
          </a:p>
          <a:p>
            <a:r>
              <a:rPr lang="ru-RU" sz="2000" b="1" dirty="0">
                <a:latin typeface="Georgia" pitchFamily="18" charset="0"/>
              </a:rPr>
              <a:t>2) сюжетные.</a:t>
            </a:r>
          </a:p>
          <a:p>
            <a:r>
              <a:rPr lang="ru-RU" sz="2000" dirty="0">
                <a:latin typeface="Georgia" pitchFamily="18" charset="0"/>
              </a:rPr>
              <a:t>Основу построения </a:t>
            </a:r>
            <a:r>
              <a:rPr lang="ru-RU" sz="2000" b="1" dirty="0">
                <a:latin typeface="Georgia" pitchFamily="18" charset="0"/>
              </a:rPr>
              <a:t>сюжетных </a:t>
            </a:r>
            <a:r>
              <a:rPr lang="ru-RU" sz="2000" dirty="0">
                <a:latin typeface="Georgia" pitchFamily="18" charset="0"/>
              </a:rPr>
              <a:t>считалок составляет повествовательное или драматическое развитие сюжета, нередко в этом качестве детьми используются и прибаутки. Следует отметить во многих считалках наличие счета, в некоторых встречающихся в них числовых обозначениях сказывается тенденция к заумным словообразованиям: </a:t>
            </a:r>
            <a:r>
              <a:rPr lang="ru-RU" sz="2000" dirty="0" err="1">
                <a:latin typeface="Georgia" pitchFamily="18" charset="0"/>
              </a:rPr>
              <a:t>перводан-другодан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анзи-дванзи</a:t>
            </a:r>
            <a:r>
              <a:rPr lang="ru-RU" sz="2000" dirty="0">
                <a:latin typeface="Georgia" pitchFamily="18" charset="0"/>
              </a:rPr>
              <a:t> и т. п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3789040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Georgia" pitchFamily="18" charset="0"/>
              </a:rPr>
              <a:t>А</a:t>
            </a:r>
            <a:r>
              <a:rPr lang="ru-RU" sz="2000" dirty="0" err="1" smtClean="0">
                <a:latin typeface="Georgia" pitchFamily="18" charset="0"/>
              </a:rPr>
              <a:t>ты</a:t>
            </a:r>
            <a:r>
              <a:rPr lang="ru-RU" sz="2000" dirty="0" smtClean="0">
                <a:latin typeface="Georgia" pitchFamily="18" charset="0"/>
              </a:rPr>
              <a:t>-баты</a:t>
            </a:r>
            <a:r>
              <a:rPr lang="ru-RU" sz="2000" dirty="0">
                <a:latin typeface="Georgia" pitchFamily="18" charset="0"/>
              </a:rPr>
              <a:t>, шли солдаты,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 –баты, на базар.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-Баты, что купили?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 баты самовар.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-баты, сколько стоит?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-баты, три рубля.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 баты, кто выходит?</a:t>
            </a:r>
          </a:p>
          <a:p>
            <a:r>
              <a:rPr lang="ru-RU" sz="2000" dirty="0" err="1">
                <a:latin typeface="Georgia" pitchFamily="18" charset="0"/>
              </a:rPr>
              <a:t>Аты</a:t>
            </a:r>
            <a:r>
              <a:rPr lang="ru-RU" sz="2000" dirty="0">
                <a:latin typeface="Georgia" pitchFamily="18" charset="0"/>
              </a:rPr>
              <a:t>-баты, ты да 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424" y="3933056"/>
            <a:ext cx="3593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На златом крыльце </a:t>
            </a:r>
            <a:r>
              <a:rPr lang="ru-RU" sz="2000" dirty="0" smtClean="0">
                <a:latin typeface="Georgia" pitchFamily="18" charset="0"/>
              </a:rPr>
              <a:t>сидели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Царь, царевич,</a:t>
            </a:r>
          </a:p>
          <a:p>
            <a:r>
              <a:rPr lang="ru-RU" sz="2000" dirty="0">
                <a:latin typeface="Georgia" pitchFamily="18" charset="0"/>
              </a:rPr>
              <a:t>Король, королевич,</a:t>
            </a:r>
          </a:p>
          <a:p>
            <a:r>
              <a:rPr lang="ru-RU" sz="2000" dirty="0">
                <a:latin typeface="Georgia" pitchFamily="18" charset="0"/>
              </a:rPr>
              <a:t>Сапожник, портной.</a:t>
            </a:r>
          </a:p>
          <a:p>
            <a:r>
              <a:rPr lang="ru-RU" sz="2000" dirty="0">
                <a:latin typeface="Georgia" pitchFamily="18" charset="0"/>
              </a:rPr>
              <a:t>Кто ты будешь такой?</a:t>
            </a:r>
          </a:p>
        </p:txBody>
      </p:sp>
    </p:spTree>
    <p:extLst>
      <p:ext uri="{BB962C8B-B14F-4D97-AF65-F5344CB8AC3E}">
        <p14:creationId xmlns:p14="http://schemas.microsoft.com/office/powerpoint/2010/main" val="2902698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131" y="47667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С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южетные </a:t>
            </a:r>
            <a:r>
              <a:rPr lang="ru-RU" sz="2000" b="1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считалки «с продолжением». </a:t>
            </a:r>
            <a:endParaRPr lang="ru-RU" sz="2000" b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Georg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Ехал мужик по дороге,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Сломал колесо на пороге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Сколько надо гвоздей?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Не задумывайся, говори поскорей</a:t>
            </a:r>
            <a:r>
              <a:rPr lang="ru-RU" sz="2000" dirty="0" smtClean="0">
                <a:latin typeface="Georgia" pitchFamily="18" charset="0"/>
                <a:cs typeface="Arial" pitchFamily="34" charset="0"/>
              </a:rPr>
              <a:t>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Georg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Тот, на кого пришелся последний слог, должен быстро назвать число. Можно оговорить, что число должно выть не больше 10 (20, 30 – как договоритесь). К примеру, названо число пять. Тогда считалка начинается сначала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Georg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Ехал мужик по дороге,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Сломал колесо по дороге.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Надо пять гвоздей: раз, два, три, четыре, пять!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Georgia" pitchFamily="18" charset="0"/>
                <a:cs typeface="Arial" pitchFamily="34" charset="0"/>
              </a:rPr>
              <a:t>Тот на кого выпадет счет пять – «в</a:t>
            </a:r>
            <a:r>
              <a:rPr lang="ru-RU" sz="2000" b="1" dirty="0">
                <a:latin typeface="Georgia" pitchFamily="18" charset="0"/>
                <a:cs typeface="Arial" pitchFamily="34" charset="0"/>
              </a:rPr>
              <a:t>о</a:t>
            </a:r>
            <a:r>
              <a:rPr lang="ru-RU" sz="2000" dirty="0">
                <a:latin typeface="Georgia" pitchFamily="18" charset="0"/>
                <a:cs typeface="Arial" pitchFamily="34" charset="0"/>
              </a:rPr>
              <a:t>да».</a:t>
            </a:r>
          </a:p>
        </p:txBody>
      </p:sp>
    </p:spTree>
    <p:extLst>
      <p:ext uri="{BB962C8B-B14F-4D97-AF65-F5344CB8AC3E}">
        <p14:creationId xmlns:p14="http://schemas.microsoft.com/office/powerpoint/2010/main" val="4134071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7528" y="292623"/>
            <a:ext cx="2959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С</a:t>
            </a:r>
            <a:r>
              <a:rPr lang="ru-RU" sz="2000" b="1" dirty="0" smtClean="0">
                <a:latin typeface="Georgia" pitchFamily="18" charset="0"/>
              </a:rPr>
              <a:t>читалки-</a:t>
            </a:r>
            <a:r>
              <a:rPr lang="ru-RU" sz="2000" b="1" dirty="0" err="1" smtClean="0">
                <a:latin typeface="Georgia" pitchFamily="18" charset="0"/>
              </a:rPr>
              <a:t>числовки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0413" y="1374691"/>
            <a:ext cx="3874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Раз, два, три, четыре, пять –</a:t>
            </a:r>
          </a:p>
          <a:p>
            <a:r>
              <a:rPr lang="ru-RU" sz="2000" dirty="0">
                <a:latin typeface="Georgia" pitchFamily="18" charset="0"/>
              </a:rPr>
              <a:t>Вышли мальчики играть,</a:t>
            </a:r>
          </a:p>
          <a:p>
            <a:r>
              <a:rPr lang="ru-RU" sz="2000" dirty="0">
                <a:latin typeface="Georgia" pitchFamily="18" charset="0"/>
              </a:rPr>
              <a:t>Стали мальчики считать,</a:t>
            </a:r>
          </a:p>
          <a:p>
            <a:r>
              <a:rPr lang="ru-RU" sz="2000" dirty="0">
                <a:latin typeface="Georgia" pitchFamily="18" charset="0"/>
              </a:rPr>
              <a:t>Да </a:t>
            </a:r>
            <a:r>
              <a:rPr lang="ru-RU" sz="2000" dirty="0" err="1">
                <a:latin typeface="Georgia" pitchFamily="18" charset="0"/>
              </a:rPr>
              <a:t>водилку</a:t>
            </a:r>
            <a:r>
              <a:rPr lang="ru-RU" sz="2000" dirty="0">
                <a:latin typeface="Georgia" pitchFamily="18" charset="0"/>
              </a:rPr>
              <a:t> выбирать.</a:t>
            </a:r>
          </a:p>
          <a:p>
            <a:r>
              <a:rPr lang="ru-RU" sz="2000" dirty="0">
                <a:latin typeface="Georgia" pitchFamily="18" charset="0"/>
              </a:rPr>
              <a:t>Им стал </a:t>
            </a:r>
            <a:r>
              <a:rPr lang="ru-RU" sz="2000" dirty="0" err="1">
                <a:latin typeface="Georgia" pitchFamily="18" charset="0"/>
              </a:rPr>
              <a:t>Родивон</a:t>
            </a:r>
            <a:r>
              <a:rPr lang="ru-RU" sz="2000" dirty="0">
                <a:latin typeface="Georgia" pitchFamily="18" charset="0"/>
              </a:rPr>
              <a:t>,</a:t>
            </a:r>
          </a:p>
          <a:p>
            <a:r>
              <a:rPr lang="ru-RU" sz="2000" dirty="0">
                <a:latin typeface="Georgia" pitchFamily="18" charset="0"/>
              </a:rPr>
              <a:t>Пусть отсель он выйдет вон!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107" y="2959740"/>
            <a:ext cx="2957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Georgia" pitchFamily="18" charset="0"/>
              </a:rPr>
              <a:t>Перводан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другодан</a:t>
            </a:r>
            <a:r>
              <a:rPr lang="ru-RU" sz="2000" dirty="0">
                <a:latin typeface="Georgia" pitchFamily="18" charset="0"/>
              </a:rPr>
              <a:t>,</a:t>
            </a:r>
          </a:p>
          <a:p>
            <a:r>
              <a:rPr lang="ru-RU" sz="2000" dirty="0">
                <a:latin typeface="Georgia" pitchFamily="18" charset="0"/>
              </a:rPr>
              <a:t>На четвертый </a:t>
            </a:r>
            <a:r>
              <a:rPr lang="ru-RU" sz="2000" dirty="0" err="1">
                <a:latin typeface="Georgia" pitchFamily="18" charset="0"/>
              </a:rPr>
              <a:t>угодан</a:t>
            </a:r>
            <a:r>
              <a:rPr lang="ru-RU" sz="2000" dirty="0">
                <a:latin typeface="Georgia" pitchFamily="18" charset="0"/>
              </a:rPr>
              <a:t>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4222" y="4178064"/>
            <a:ext cx="392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Заумные детские считалки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601523"/>
            <a:ext cx="6569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Georgia" pitchFamily="18" charset="0"/>
              </a:rPr>
              <a:t>Эни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бени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рики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факи</a:t>
            </a:r>
            <a:r>
              <a:rPr lang="ru-RU" sz="2000" dirty="0" smtClean="0">
                <a:latin typeface="Georgia" pitchFamily="18" charset="0"/>
              </a:rPr>
              <a:t>, тур-ба-ба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каляки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шмаки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Дэу, </a:t>
            </a:r>
            <a:r>
              <a:rPr lang="ru-RU" sz="2000" dirty="0" err="1">
                <a:latin typeface="Georgia" pitchFamily="18" charset="0"/>
              </a:rPr>
              <a:t>дэу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кранодэу.Бенц</a:t>
            </a:r>
            <a:r>
              <a:rPr lang="ru-RU" sz="2000" dirty="0">
                <a:latin typeface="Georgia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 err="1">
                <a:latin typeface="Georgia" pitchFamily="18" charset="0"/>
              </a:rPr>
              <a:t>Эбит-бэбид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биткен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баткен</a:t>
            </a:r>
            <a:r>
              <a:rPr lang="ru-RU" sz="2000" dirty="0" smtClean="0">
                <a:latin typeface="Georgia" pitchFamily="18" charset="0"/>
              </a:rPr>
              <a:t>, </a:t>
            </a:r>
            <a:r>
              <a:rPr lang="ru-RU" sz="2000" dirty="0" err="1" smtClean="0">
                <a:latin typeface="Georgia" pitchFamily="18" charset="0"/>
              </a:rPr>
              <a:t>Эбит-бэбид</a:t>
            </a:r>
            <a:r>
              <a:rPr lang="ru-RU" sz="2000" dirty="0" smtClean="0">
                <a:latin typeface="Georgia" pitchFamily="18" charset="0"/>
              </a:rPr>
              <a:t>  - </a:t>
            </a:r>
            <a:r>
              <a:rPr lang="ru-RU" sz="2000" dirty="0" err="1" smtClean="0">
                <a:latin typeface="Georgia" pitchFamily="18" charset="0"/>
              </a:rPr>
              <a:t>Бу</a:t>
            </a:r>
            <a:r>
              <a:rPr lang="ru-RU" sz="2000" dirty="0">
                <a:latin typeface="Georgia" pitchFamily="18" charset="0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107" y="743213"/>
            <a:ext cx="3118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Сидел петух на лавочке,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считал </a:t>
            </a:r>
            <a:r>
              <a:rPr lang="ru-RU" sz="2000" dirty="0">
                <a:latin typeface="Georgia" pitchFamily="18" charset="0"/>
              </a:rPr>
              <a:t>свои булавочки:</a:t>
            </a:r>
          </a:p>
          <a:p>
            <a:r>
              <a:rPr lang="ru-RU" sz="2000" dirty="0">
                <a:latin typeface="Georgia" pitchFamily="18" charset="0"/>
              </a:rPr>
              <a:t>Раз, два, три, это,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верно</a:t>
            </a:r>
            <a:r>
              <a:rPr lang="ru-RU" sz="2000" dirty="0">
                <a:latin typeface="Georgia" pitchFamily="18" charset="0"/>
              </a:rPr>
              <a:t>, будешь ты!</a:t>
            </a:r>
          </a:p>
        </p:txBody>
      </p:sp>
    </p:spTree>
    <p:extLst>
      <p:ext uri="{BB962C8B-B14F-4D97-AF65-F5344CB8AC3E}">
        <p14:creationId xmlns:p14="http://schemas.microsoft.com/office/powerpoint/2010/main" val="566080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448" y="404664"/>
            <a:ext cx="8210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eorgia" pitchFamily="18" charset="0"/>
              </a:rPr>
              <a:t>Сигналом начала игры служит </a:t>
            </a:r>
            <a:r>
              <a:rPr lang="ru-RU" sz="2000" b="1" dirty="0">
                <a:latin typeface="Georgia" pitchFamily="18" charset="0"/>
              </a:rPr>
              <a:t>приговор:                                                             </a:t>
            </a:r>
            <a:r>
              <a:rPr lang="ru-RU" sz="2000" dirty="0">
                <a:latin typeface="Georgia" pitchFamily="18" charset="0"/>
              </a:rPr>
              <a:t>«Солнце разгорается, игра начинается</a:t>
            </a:r>
            <a:r>
              <a:rPr lang="ru-RU" sz="2000" dirty="0" smtClean="0">
                <a:latin typeface="Georgia" pitchFamily="18" charset="0"/>
              </a:rPr>
              <a:t>».</a:t>
            </a:r>
          </a:p>
          <a:p>
            <a:pPr algn="ctr"/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Более </a:t>
            </a:r>
            <a:r>
              <a:rPr lang="ru-RU" sz="2000" dirty="0">
                <a:latin typeface="Georgia" pitchFamily="18" charset="0"/>
              </a:rPr>
              <a:t>разнообразны эти </a:t>
            </a:r>
            <a:r>
              <a:rPr lang="ru-RU" sz="2000" b="1" dirty="0">
                <a:latin typeface="Georgia" pitchFamily="18" charset="0"/>
              </a:rPr>
              <a:t>приговоры</a:t>
            </a:r>
            <a:r>
              <a:rPr lang="ru-RU" sz="2000" dirty="0">
                <a:latin typeface="Georgia" pitchFamily="18" charset="0"/>
              </a:rPr>
              <a:t> при игре в жмурки. </a:t>
            </a:r>
            <a:r>
              <a:rPr lang="ru-RU" sz="2000" dirty="0" smtClean="0">
                <a:latin typeface="Georgia" pitchFamily="18" charset="0"/>
              </a:rPr>
              <a:t>Иногда </a:t>
            </a:r>
            <a:r>
              <a:rPr lang="ru-RU" sz="2000" dirty="0">
                <a:latin typeface="Georgia" pitchFamily="18" charset="0"/>
              </a:rPr>
              <a:t>они в форме </a:t>
            </a:r>
            <a:r>
              <a:rPr lang="ru-RU" sz="2000" dirty="0" smtClean="0">
                <a:latin typeface="Georgia" pitchFamily="18" charset="0"/>
              </a:rPr>
              <a:t>диалога. Часто </a:t>
            </a:r>
            <a:r>
              <a:rPr lang="ru-RU" sz="2000" dirty="0">
                <a:latin typeface="Georgia" pitchFamily="18" charset="0"/>
              </a:rPr>
              <a:t>применяется тот же </a:t>
            </a:r>
            <a:r>
              <a:rPr lang="ru-RU" sz="2000" b="1" dirty="0">
                <a:latin typeface="Georgia" pitchFamily="18" charset="0"/>
              </a:rPr>
              <a:t>приговор</a:t>
            </a:r>
            <a:r>
              <a:rPr lang="ru-RU" sz="2000" dirty="0">
                <a:latin typeface="Georgia" pitchFamily="18" charset="0"/>
              </a:rPr>
              <a:t>  в форме обычного стихотворения с парной рифмой: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448" y="2651433"/>
            <a:ext cx="6769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Иди </a:t>
            </a:r>
            <a:r>
              <a:rPr lang="ru-RU" sz="2000" dirty="0">
                <a:latin typeface="Georgia" pitchFamily="18" charset="0"/>
              </a:rPr>
              <a:t>на порог, там есть творог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  <a:endParaRPr lang="ru-RU" sz="2000" b="1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Повернись </a:t>
            </a:r>
            <a:r>
              <a:rPr lang="ru-RU" sz="2000" dirty="0">
                <a:latin typeface="Georgia" pitchFamily="18" charset="0"/>
              </a:rPr>
              <a:t>пять раз — лови мышей, а не </a:t>
            </a:r>
            <a:r>
              <a:rPr lang="ru-RU" sz="2000" dirty="0" smtClean="0">
                <a:latin typeface="Georgia" pitchFamily="18" charset="0"/>
              </a:rPr>
              <a:t>нас.</a:t>
            </a:r>
            <a:endParaRPr lang="ru-RU" sz="2000" dirty="0">
              <a:latin typeface="Georgia" pitchFamily="18" charset="0"/>
            </a:endParaRP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  <a:endParaRPr lang="ru-RU" sz="2000" b="1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Водица</a:t>
            </a:r>
            <a:r>
              <a:rPr lang="ru-RU" sz="2000" dirty="0">
                <a:latin typeface="Georgia" pitchFamily="18" charset="0"/>
              </a:rPr>
              <a:t>, водица, студеная </a:t>
            </a:r>
            <a:r>
              <a:rPr lang="ru-RU" sz="2000" dirty="0" err="1">
                <a:latin typeface="Georgia" pitchFamily="18" charset="0"/>
              </a:rPr>
              <a:t>быстрица</a:t>
            </a:r>
            <a:r>
              <a:rPr lang="ru-RU" sz="2000" dirty="0">
                <a:latin typeface="Georgia" pitchFamily="18" charset="0"/>
              </a:rPr>
              <a:t>,</a:t>
            </a:r>
          </a:p>
          <a:p>
            <a:r>
              <a:rPr lang="ru-RU" sz="2000" dirty="0">
                <a:latin typeface="Georgia" pitchFamily="18" charset="0"/>
              </a:rPr>
              <a:t>Обеги вокруг,  напои наш луг!</a:t>
            </a:r>
            <a:r>
              <a:rPr lang="ru-RU" sz="2000" dirty="0"/>
              <a:t>     </a:t>
            </a:r>
            <a:endParaRPr lang="ru-RU" sz="2000" dirty="0" smtClean="0"/>
          </a:p>
          <a:p>
            <a:pPr algn="ctr"/>
            <a:r>
              <a:rPr lang="ru-RU" sz="2000" b="1" dirty="0" smtClean="0"/>
              <a:t>---</a:t>
            </a:r>
            <a:endParaRPr lang="ru-RU" sz="2000" b="1" dirty="0"/>
          </a:p>
          <a:p>
            <a:r>
              <a:rPr lang="ru-RU" sz="2000" dirty="0">
                <a:latin typeface="Georgia" pitchFamily="18" charset="0"/>
              </a:rPr>
              <a:t>Петушок, петушок! Покажи свой гребешок.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Гребешок горит огнем. Ну-ка, Миша, выйди вон!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51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31" y="1412776"/>
            <a:ext cx="3888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- колядки;</a:t>
            </a:r>
          </a:p>
          <a:p>
            <a:r>
              <a:rPr lang="ru-RU" sz="2000" b="1" dirty="0" smtClean="0">
                <a:latin typeface="Georgia" pitchFamily="18" charset="0"/>
              </a:rPr>
              <a:t>- веснянки;</a:t>
            </a:r>
          </a:p>
          <a:p>
            <a:r>
              <a:rPr lang="ru-RU" sz="2000" b="1" dirty="0" smtClean="0">
                <a:latin typeface="Georgia" pitchFamily="18" charset="0"/>
              </a:rPr>
              <a:t>- масленичные;</a:t>
            </a:r>
          </a:p>
          <a:p>
            <a:r>
              <a:rPr lang="ru-RU" sz="2000" b="1" dirty="0" smtClean="0">
                <a:latin typeface="Georgia" pitchFamily="18" charset="0"/>
              </a:rPr>
              <a:t>- летние песни;</a:t>
            </a:r>
          </a:p>
          <a:p>
            <a:r>
              <a:rPr lang="ru-RU" sz="2000" b="1" dirty="0" smtClean="0">
                <a:latin typeface="Georgia" pitchFamily="18" charset="0"/>
              </a:rPr>
              <a:t>- осенние песни.</a:t>
            </a:r>
          </a:p>
          <a:p>
            <a:r>
              <a:rPr lang="ru-RU" sz="2000" dirty="0" smtClean="0">
                <a:latin typeface="Georgia" pitchFamily="18" charset="0"/>
              </a:rPr>
              <a:t>Календарные </a:t>
            </a:r>
            <a:r>
              <a:rPr lang="ru-RU" sz="2000" dirty="0">
                <a:latin typeface="Georgia" pitchFamily="18" charset="0"/>
              </a:rPr>
              <a:t>обряды сопровождались специальными песнями, которые назывались колядками, масленичными песнями, веснянками,  </a:t>
            </a:r>
            <a:r>
              <a:rPr lang="ru-RU" sz="2000" dirty="0" err="1">
                <a:latin typeface="Georgia" pitchFamily="18" charset="0"/>
              </a:rPr>
              <a:t>закличками</a:t>
            </a:r>
            <a:r>
              <a:rPr lang="ru-RU" sz="2000" dirty="0">
                <a:latin typeface="Georgia" pitchFamily="18" charset="0"/>
              </a:rPr>
              <a:t> и 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5328" y="395372"/>
            <a:ext cx="3945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Обрядовый фольклор:</a:t>
            </a:r>
          </a:p>
        </p:txBody>
      </p:sp>
      <p:pic>
        <p:nvPicPr>
          <p:cNvPr id="4098" name="Picture 2" descr="D:\ДОКУМЕНТАЦИЯ 2015-2020\1-ПОРТФОЛИО\ФОЛЬКЛОР\img1 (1)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4" y="1412776"/>
            <a:ext cx="2446337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Круг годовых (календарных) обрядов </a:t>
            </a:r>
            <a:r>
              <a:rPr lang="ru-RU" sz="2000" dirty="0">
                <a:latin typeface="Georgia" pitchFamily="18" charset="0"/>
              </a:rPr>
              <a:t>открывался новогодними  святками. Во время святок проводились различные игры, </a:t>
            </a:r>
            <a:r>
              <a:rPr lang="ru-RU" sz="2000" dirty="0" err="1">
                <a:latin typeface="Georgia" pitchFamily="18" charset="0"/>
              </a:rPr>
              <a:t>ряжения</a:t>
            </a:r>
            <a:r>
              <a:rPr lang="ru-RU" sz="2000" dirty="0">
                <a:latin typeface="Georgia" pitchFamily="18" charset="0"/>
              </a:rPr>
              <a:t>,  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колядование</a:t>
            </a:r>
            <a:r>
              <a:rPr lang="ru-RU" sz="2000" dirty="0">
                <a:latin typeface="Georgia" pitchFamily="18" charset="0"/>
              </a:rPr>
              <a:t>  (хождение по дворам) с пением новогодних песенок, которые назывались </a:t>
            </a:r>
            <a:r>
              <a:rPr lang="ru-RU" sz="2000" b="1" dirty="0" smtClean="0">
                <a:latin typeface="Georgia" pitchFamily="18" charset="0"/>
              </a:rPr>
              <a:t>колядками. </a:t>
            </a:r>
            <a:r>
              <a:rPr lang="ru-RU" sz="2000" b="1" dirty="0">
                <a:latin typeface="Georgia" pitchFamily="18" charset="0"/>
              </a:rPr>
              <a:t>Колядки </a:t>
            </a:r>
            <a:r>
              <a:rPr lang="ru-RU" sz="2000" dirty="0">
                <a:latin typeface="Georgia" pitchFamily="18" charset="0"/>
              </a:rPr>
              <a:t>содержали в себе величания хозяев,  пожелание  урожая и благополучия в семье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b="1" dirty="0" smtClean="0">
              <a:latin typeface="Georgia" pitchFamily="18" charset="0"/>
            </a:endParaRPr>
          </a:p>
        </p:txBody>
      </p:sp>
      <p:pic>
        <p:nvPicPr>
          <p:cNvPr id="23555" name="Picture 3" descr="C:\Users\ЛАРИСА\Pictures\Downloads\00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017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1947" y="2415664"/>
            <a:ext cx="4788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Пришла Коляда накануне Рождества.</a:t>
            </a:r>
          </a:p>
          <a:p>
            <a:r>
              <a:rPr lang="ru-RU" sz="2000" dirty="0">
                <a:latin typeface="Georgia" pitchFamily="18" charset="0"/>
              </a:rPr>
              <a:t>Дай  Бог тому, кто в этом дому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latin typeface="Georgia" pitchFamily="18" charset="0"/>
              </a:rPr>
              <a:t>Всем людям добрым желаем:</a:t>
            </a:r>
          </a:p>
          <a:p>
            <a:r>
              <a:rPr lang="ru-RU" sz="2000" dirty="0" smtClean="0">
                <a:latin typeface="Georgia" pitchFamily="18" charset="0"/>
              </a:rPr>
              <a:t>Золота, серебра, пышных пирогов,</a:t>
            </a:r>
          </a:p>
          <a:p>
            <a:r>
              <a:rPr lang="ru-RU" sz="2000" dirty="0" smtClean="0">
                <a:latin typeface="Georgia" pitchFamily="18" charset="0"/>
              </a:rPr>
              <a:t>Мягоньких блинов,</a:t>
            </a:r>
          </a:p>
          <a:p>
            <a:r>
              <a:rPr lang="ru-RU" sz="2000" dirty="0" smtClean="0">
                <a:latin typeface="Georgia" pitchFamily="18" charset="0"/>
              </a:rPr>
              <a:t>Доброго здоровья, маслица коровья!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4072" y="4603322"/>
            <a:ext cx="3023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Воробушек летит,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Хвостиком вертит,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А вы, люди, знайте,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Столы застилайте,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Гостей принимайте,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Рождество встречайте!</a:t>
            </a:r>
          </a:p>
        </p:txBody>
      </p:sp>
    </p:spTree>
    <p:extLst>
      <p:ext uri="{BB962C8B-B14F-4D97-AF65-F5344CB8AC3E}">
        <p14:creationId xmlns:p14="http://schemas.microsoft.com/office/powerpoint/2010/main" val="23633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Масленица</a:t>
            </a:r>
            <a:r>
              <a:rPr lang="ru-RU" sz="2000" dirty="0">
                <a:latin typeface="Georgia" pitchFamily="18" charset="0"/>
              </a:rPr>
              <a:t> - самый веселый, самый разгульный народный праздник, продолжавшийся целую неделю (с понедельника до воскресенья). Пекли блины, оладьи, </a:t>
            </a:r>
            <a:r>
              <a:rPr lang="ru-RU" sz="2000" dirty="0" smtClean="0">
                <a:latin typeface="Georgia" pitchFamily="18" charset="0"/>
              </a:rPr>
              <a:t>пироги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 ездили на лошадях, катались с гор на санках, играли в снежки, взятие снежной крепости, устраивали борьбу, кулачные бои,  сжигали чучело Масленицы, распевали </a:t>
            </a:r>
            <a:r>
              <a:rPr lang="ru-RU" sz="2000" b="1" dirty="0">
                <a:latin typeface="Georgia" pitchFamily="18" charset="0"/>
              </a:rPr>
              <a:t>масленичные </a:t>
            </a:r>
            <a:r>
              <a:rPr lang="ru-RU" sz="2000" b="1" dirty="0" smtClean="0">
                <a:latin typeface="Georgia" pitchFamily="18" charset="0"/>
              </a:rPr>
              <a:t>песни</a:t>
            </a:r>
            <a:r>
              <a:rPr lang="ru-RU" sz="2000" dirty="0">
                <a:latin typeface="Georgia" pitchFamily="18" charset="0"/>
              </a:rPr>
              <a:t>.</a:t>
            </a:r>
          </a:p>
        </p:txBody>
      </p:sp>
      <p:pic>
        <p:nvPicPr>
          <p:cNvPr id="22531" name="Picture 3" descr="D:\ДОКУМЕНТЫ С РАБОЧЕГО СТОЛА\РАБОЧИЙ СТОЛ\ИЗОБРАЖЕНИЯ\ФОТОГРАФИИ\ДЕТСКИЙ САД\2013-МАСЛЕНИЦА\30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3412"/>
            <a:ext cx="3115866" cy="20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D:\ДОКУМЕНТЫ С РАБОЧЕГО СТОЛА\РАБОЧИЙ СТОЛ\ИЗОБРАЖЕНИЯ\ФОТОГРАФИИ\ДЕТСКИЙ САД\2013-МАСЛЕНИЦА\37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717032"/>
            <a:ext cx="2808313" cy="212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Georgia" pitchFamily="18" charset="0"/>
              </a:rPr>
              <a:t>Целый цикл </a:t>
            </a:r>
            <a:r>
              <a:rPr lang="ru-RU" sz="3600" b="1" dirty="0">
                <a:latin typeface="Georgia" pitchFamily="18" charset="0"/>
              </a:rPr>
              <a:t>колыбельных </a:t>
            </a:r>
            <a:r>
              <a:rPr lang="ru-RU" sz="3600" dirty="0">
                <a:latin typeface="Georgia" pitchFamily="18" charset="0"/>
              </a:rPr>
              <a:t>песен связан с житьём-бытьем домашнего кота: он и люльку качает, и </a:t>
            </a:r>
            <a:r>
              <a:rPr lang="ru-RU" sz="3600" dirty="0" err="1">
                <a:latin typeface="Georgia" pitchFamily="18" charset="0"/>
              </a:rPr>
              <a:t>мурлыкает</a:t>
            </a:r>
            <a:r>
              <a:rPr lang="ru-RU" sz="3600" dirty="0">
                <a:latin typeface="Georgia" pitchFamily="18" charset="0"/>
              </a:rPr>
              <a:t>. Первоначальная мысль таких песен связана с магией: считалось, что много спящий кот может передать свои привычки ребенку — обыкновением было класть кота в колыбель, прежде чем положить в неё ребёнка. </a:t>
            </a:r>
            <a:r>
              <a:rPr lang="ru-RU" sz="3600" dirty="0"/>
              <a:t> </a:t>
            </a:r>
            <a:endParaRPr lang="ru-RU" sz="36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75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9536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Georgia" pitchFamily="18" charset="0"/>
              </a:rPr>
              <a:t>Заклички</a:t>
            </a:r>
            <a:r>
              <a:rPr lang="ru-RU" sz="2000" b="1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– это песенки, в которых ребята обращаются к силам природы с какой-нибудь просьбой. Серьезная, хозяйственная основа заклинаний забылась, осталась забава.</a:t>
            </a:r>
          </a:p>
          <a:p>
            <a:r>
              <a:rPr lang="ru-RU" sz="2000" dirty="0">
                <a:latin typeface="Georgia" pitchFamily="18" charset="0"/>
              </a:rPr>
              <a:t>это песенки, в которых ребята обращаются к силам природы с какой-нибудь просьбой. Серьезная, хозяйственная основа заклинаний забылась, осталась забава.</a:t>
            </a:r>
          </a:p>
          <a:p>
            <a:r>
              <a:rPr lang="ru-RU" sz="2000" dirty="0" smtClean="0">
                <a:latin typeface="Georgia" pitchFamily="18" charset="0"/>
              </a:rPr>
              <a:t>разновидность </a:t>
            </a:r>
            <a:r>
              <a:rPr lang="ru-RU" sz="2000" dirty="0">
                <a:latin typeface="Georgia" pitchFamily="18" charset="0"/>
              </a:rPr>
              <a:t>обрядового фольклора: обращения к явлениям природы, стихиям с приветствиями и призывами, имеющими </a:t>
            </a:r>
            <a:r>
              <a:rPr lang="ru-RU" sz="2000" dirty="0" err="1">
                <a:latin typeface="Georgia" pitchFamily="18" charset="0"/>
              </a:rPr>
              <a:t>заклинательно</a:t>
            </a:r>
            <a:r>
              <a:rPr lang="ru-RU" sz="2000" dirty="0">
                <a:latin typeface="Georgia" pitchFamily="18" charset="0"/>
              </a:rPr>
              <a:t>-магический смысл. </a:t>
            </a:r>
          </a:p>
          <a:p>
            <a:r>
              <a:rPr lang="ru-RU" sz="2000" dirty="0" smtClean="0">
                <a:latin typeface="Georgia" pitchFamily="18" charset="0"/>
              </a:rPr>
              <a:t>Призывами </a:t>
            </a:r>
            <a:r>
              <a:rPr lang="ru-RU" sz="2000" dirty="0">
                <a:latin typeface="Georgia" pitchFamily="18" charset="0"/>
              </a:rPr>
              <a:t>весны </a:t>
            </a:r>
            <a:r>
              <a:rPr lang="ru-RU" sz="2000" dirty="0" smtClean="0">
                <a:latin typeface="Georgia" pitchFamily="18" charset="0"/>
              </a:rPr>
              <a:t>служили </a:t>
            </a:r>
            <a:r>
              <a:rPr lang="ru-RU" sz="2000" dirty="0">
                <a:latin typeface="Georgia" pitchFamily="18" charset="0"/>
              </a:rPr>
              <a:t>специальные короткие песни — </a:t>
            </a:r>
            <a:r>
              <a:rPr lang="ru-RU" sz="2000" b="1" dirty="0" smtClean="0">
                <a:latin typeface="Georgia" pitchFamily="18" charset="0"/>
              </a:rPr>
              <a:t>веснянки, приуроченные к равноденствию.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Обращаясь к солнцу, радуге, дождю и </a:t>
            </a:r>
            <a:r>
              <a:rPr lang="ru-RU" sz="2000" dirty="0" smtClean="0">
                <a:latin typeface="Georgia" pitchFamily="18" charset="0"/>
              </a:rPr>
              <a:t>ветру - дети</a:t>
            </a:r>
            <a:r>
              <a:rPr lang="ru-RU" sz="2000" dirty="0">
                <a:latin typeface="Georgia" pitchFamily="18" charset="0"/>
              </a:rPr>
              <a:t>, как правило, не проговаривают, а напевают свои </a:t>
            </a:r>
            <a:r>
              <a:rPr lang="ru-RU" sz="2000" dirty="0" err="1">
                <a:latin typeface="Georgia" pitchFamily="18" charset="0"/>
              </a:rPr>
              <a:t>заклички</a:t>
            </a:r>
            <a:r>
              <a:rPr lang="ru-RU" sz="2000" dirty="0">
                <a:latin typeface="Georgia" pitchFamily="18" charset="0"/>
              </a:rPr>
              <a:t>.  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                            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81128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- Весна-красна</a:t>
            </a:r>
            <a:r>
              <a:rPr lang="ru-RU" sz="2000" dirty="0">
                <a:latin typeface="Georgia" pitchFamily="18" charset="0"/>
              </a:rPr>
              <a:t>! </a:t>
            </a:r>
            <a:r>
              <a:rPr lang="ru-RU" sz="2000" dirty="0" smtClean="0">
                <a:latin typeface="Georgia" pitchFamily="18" charset="0"/>
              </a:rPr>
              <a:t>Что </a:t>
            </a:r>
            <a:r>
              <a:rPr lang="ru-RU" sz="2000" dirty="0">
                <a:latin typeface="Georgia" pitchFamily="18" charset="0"/>
              </a:rPr>
              <a:t>принесла?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- Теплое </a:t>
            </a:r>
            <a:r>
              <a:rPr lang="ru-RU" sz="2000" dirty="0" err="1">
                <a:latin typeface="Georgia" pitchFamily="18" charset="0"/>
              </a:rPr>
              <a:t>летечко</a:t>
            </a:r>
            <a:r>
              <a:rPr lang="ru-RU" sz="2000" dirty="0">
                <a:latin typeface="Georgia" pitchFamily="18" charset="0"/>
              </a:rPr>
              <a:t>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Грибы в </a:t>
            </a:r>
            <a:r>
              <a:rPr lang="ru-RU" sz="2000" dirty="0" err="1">
                <a:latin typeface="Georgia" pitchFamily="18" charset="0"/>
              </a:rPr>
              <a:t>берестечко</a:t>
            </a:r>
            <a:r>
              <a:rPr lang="ru-RU" sz="2000" dirty="0">
                <a:latin typeface="Georgia" pitchFamily="18" charset="0"/>
              </a:rPr>
              <a:t>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Ягоды в лукошко,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Открывай окошко!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4796573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Солнышко, солнышко,</a:t>
            </a:r>
          </a:p>
          <a:p>
            <a:r>
              <a:rPr lang="ru-RU" sz="2000" dirty="0" smtClean="0">
                <a:latin typeface="Georgia" pitchFamily="18" charset="0"/>
              </a:rPr>
              <a:t>Выгляни </a:t>
            </a:r>
            <a:r>
              <a:rPr lang="ru-RU" sz="2000" dirty="0">
                <a:latin typeface="Georgia" pitchFamily="18" charset="0"/>
              </a:rPr>
              <a:t>в окошечко!</a:t>
            </a:r>
          </a:p>
          <a:p>
            <a:r>
              <a:rPr lang="ru-RU" sz="2000" dirty="0" smtClean="0">
                <a:latin typeface="Georgia" pitchFamily="18" charset="0"/>
              </a:rPr>
              <a:t>Твои </a:t>
            </a:r>
            <a:r>
              <a:rPr lang="ru-RU" sz="2000" dirty="0">
                <a:latin typeface="Georgia" pitchFamily="18" charset="0"/>
              </a:rPr>
              <a:t>детки плачут,</a:t>
            </a:r>
          </a:p>
          <a:p>
            <a:r>
              <a:rPr lang="ru-RU" sz="2000" dirty="0" smtClean="0">
                <a:latin typeface="Georgia" pitchFamily="18" charset="0"/>
              </a:rPr>
              <a:t>По </a:t>
            </a:r>
            <a:r>
              <a:rPr lang="ru-RU" sz="2000" dirty="0">
                <a:latin typeface="Georgia" pitchFamily="18" charset="0"/>
              </a:rPr>
              <a:t>камушкам скачут!</a:t>
            </a:r>
          </a:p>
        </p:txBody>
      </p:sp>
    </p:spTree>
    <p:extLst>
      <p:ext uri="{BB962C8B-B14F-4D97-AF65-F5344CB8AC3E}">
        <p14:creationId xmlns:p14="http://schemas.microsoft.com/office/powerpoint/2010/main" val="3279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111" y="332656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Приговорка -</a:t>
            </a:r>
          </a:p>
          <a:p>
            <a:r>
              <a:rPr lang="ru-RU" sz="2000" dirty="0" smtClean="0">
                <a:latin typeface="Georgia" pitchFamily="18" charset="0"/>
              </a:rPr>
              <a:t>это </a:t>
            </a:r>
            <a:r>
              <a:rPr lang="ru-RU" sz="2000" dirty="0">
                <a:latin typeface="Georgia" pitchFamily="18" charset="0"/>
              </a:rPr>
              <a:t>обращение к живым существам: </a:t>
            </a:r>
            <a:r>
              <a:rPr lang="ru-RU" sz="2000" dirty="0" smtClean="0">
                <a:latin typeface="Georgia" pitchFamily="18" charset="0"/>
              </a:rPr>
              <a:t>жаворонкам </a:t>
            </a:r>
            <a:r>
              <a:rPr lang="ru-RU" sz="2000" dirty="0">
                <a:latin typeface="Georgia" pitchFamily="18" charset="0"/>
              </a:rPr>
              <a:t>, куликам, божьим коровкам и др</a:t>
            </a:r>
            <a:r>
              <a:rPr lang="ru-RU" sz="2000" dirty="0" smtClean="0">
                <a:latin typeface="Georgia" pitchFamily="18" charset="0"/>
              </a:rPr>
              <a:t>. Развешивали </a:t>
            </a:r>
            <a:r>
              <a:rPr lang="ru-RU" sz="2000" dirty="0">
                <a:latin typeface="Georgia" pitchFamily="18" charset="0"/>
              </a:rPr>
              <a:t>на деревьях птиц и животных из теста, картона, глины, устраивали свистопляски  (плясали под игру свистулек</a:t>
            </a:r>
            <a:r>
              <a:rPr lang="ru-RU" sz="2000" dirty="0" smtClean="0">
                <a:latin typeface="Georgia" pitchFamily="18" charset="0"/>
              </a:rPr>
              <a:t>).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8981" y="2329872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Улитка, улитка</a:t>
            </a:r>
            <a:r>
              <a:rPr lang="ru-RU" sz="2000" dirty="0" smtClean="0">
                <a:latin typeface="Georgia" pitchFamily="18" charset="0"/>
              </a:rPr>
              <a:t>, высуни </a:t>
            </a:r>
            <a:r>
              <a:rPr lang="ru-RU" sz="2000" dirty="0">
                <a:latin typeface="Georgia" pitchFamily="18" charset="0"/>
              </a:rPr>
              <a:t>рога,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дам тебе к чаю </a:t>
            </a:r>
            <a:r>
              <a:rPr lang="ru-RU" sz="2000" dirty="0" smtClean="0">
                <a:latin typeface="Georgia" pitchFamily="18" charset="0"/>
              </a:rPr>
              <a:t>кусок </a:t>
            </a:r>
            <a:r>
              <a:rPr lang="ru-RU" sz="2000" dirty="0">
                <a:latin typeface="Georgia" pitchFamily="18" charset="0"/>
              </a:rPr>
              <a:t>пирога.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625" y="5403069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Georgia" pitchFamily="18" charset="0"/>
              </a:rPr>
              <a:t>Свет-светлячок</a:t>
            </a:r>
            <a:r>
              <a:rPr lang="ru-RU" sz="2000" dirty="0" smtClean="0">
                <a:latin typeface="Georgia" pitchFamily="18" charset="0"/>
              </a:rPr>
              <a:t>, посвети </a:t>
            </a:r>
            <a:r>
              <a:rPr lang="ru-RU" sz="2000" dirty="0">
                <a:latin typeface="Georgia" pitchFamily="18" charset="0"/>
              </a:rPr>
              <a:t>в кулачок!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Посвети немножко</a:t>
            </a:r>
            <a:r>
              <a:rPr lang="ru-RU" sz="2000" dirty="0" smtClean="0">
                <a:latin typeface="Georgia" pitchFamily="18" charset="0"/>
              </a:rPr>
              <a:t>, дам </a:t>
            </a:r>
            <a:r>
              <a:rPr lang="ru-RU" sz="2000" dirty="0">
                <a:latin typeface="Georgia" pitchFamily="18" charset="0"/>
              </a:rPr>
              <a:t>тебе горошка,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Кувшин </a:t>
            </a:r>
            <a:r>
              <a:rPr lang="ru-RU" sz="2000" dirty="0" smtClean="0">
                <a:latin typeface="Georgia" pitchFamily="18" charset="0"/>
              </a:rPr>
              <a:t>творога и </a:t>
            </a:r>
            <a:r>
              <a:rPr lang="ru-RU" sz="2000" dirty="0">
                <a:latin typeface="Georgia" pitchFamily="18" charset="0"/>
              </a:rPr>
              <a:t>кусок пирога!</a:t>
            </a:r>
          </a:p>
        </p:txBody>
      </p:sp>
      <p:pic>
        <p:nvPicPr>
          <p:cNvPr id="26626" name="Picture 2" descr="https://ds04.infourok.ru/uploads/ex/120b/00073dfa-fef62a4f/hello_html_m7174a5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9872"/>
            <a:ext cx="2249289" cy="217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multikidlyadetei.ru/wp-content/uploads/2017/11/svetlyachok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3440797"/>
            <a:ext cx="190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38039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Пословица </a:t>
            </a:r>
            <a:r>
              <a:rPr lang="ru-RU" sz="2000" dirty="0">
                <a:latin typeface="Georgia" pitchFamily="18" charset="0"/>
              </a:rPr>
              <a:t>— это целое предложение или образное афористическое изречение </a:t>
            </a:r>
            <a:r>
              <a:rPr lang="ru-RU" sz="2000" dirty="0" smtClean="0">
                <a:latin typeface="Georgia" pitchFamily="18" charset="0"/>
              </a:rPr>
              <a:t> с </a:t>
            </a:r>
            <a:r>
              <a:rPr lang="ru-RU" sz="2000" dirty="0">
                <a:latin typeface="Georgia" pitchFamily="18" charset="0"/>
              </a:rPr>
              <a:t>моралью и глубоким смыслом</a:t>
            </a:r>
            <a:r>
              <a:rPr lang="ru-RU" sz="2000" dirty="0" smtClean="0">
                <a:latin typeface="Georgia" pitchFamily="18" charset="0"/>
              </a:rPr>
              <a:t>,</a:t>
            </a:r>
            <a:r>
              <a:rPr lang="ru-RU" sz="2000" dirty="0">
                <a:latin typeface="Georgia" pitchFamily="18" charset="0"/>
              </a:rPr>
              <a:t> содержащее народную </a:t>
            </a:r>
            <a:r>
              <a:rPr lang="ru-RU" sz="2000" dirty="0" smtClean="0">
                <a:latin typeface="Georgia" pitchFamily="18" charset="0"/>
              </a:rPr>
              <a:t>мудрость</a:t>
            </a:r>
            <a:r>
              <a:rPr lang="ru-RU" sz="2000" dirty="0">
                <a:latin typeface="Georgia" pitchFamily="18" charset="0"/>
              </a:rPr>
              <a:t>.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Пословица всегда несет в себе поучительный смысл и в большинстве случаев имеет ритмическую организацию. </a:t>
            </a:r>
            <a:r>
              <a:rPr lang="ru-RU" sz="2000" b="1" dirty="0" smtClean="0">
                <a:latin typeface="Georgia" pitchFamily="18" charset="0"/>
              </a:rPr>
              <a:t>Пословицы: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9486" y="3369255"/>
            <a:ext cx="60588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Родина краше солнца, дороже золота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</a:p>
          <a:p>
            <a:r>
              <a:rPr lang="ru-RU" sz="2000" dirty="0">
                <a:latin typeface="Georgia" pitchFamily="18" charset="0"/>
              </a:rPr>
              <a:t>Вся семья вместе, так и душа на месте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</a:p>
          <a:p>
            <a:r>
              <a:rPr lang="ru-RU" sz="2000" dirty="0">
                <a:latin typeface="Georgia" pitchFamily="18" charset="0"/>
              </a:rPr>
              <a:t>Дружба крепка не лестью, а правдой и честью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</a:p>
          <a:p>
            <a:r>
              <a:rPr lang="ru-RU" sz="2000" dirty="0">
                <a:latin typeface="Georgia" pitchFamily="18" charset="0"/>
              </a:rPr>
              <a:t>Не ищи красоты, ищи доброты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Georgia" pitchFamily="18" charset="0"/>
              </a:rPr>
              <a:t>---</a:t>
            </a:r>
            <a:endParaRPr lang="ru-RU" sz="2000" b="1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Не хвались серебром, а хвались добром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6259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Дидактический фольклор. </a:t>
            </a:r>
            <a:endParaRPr lang="ru-RU" sz="2000" b="1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Цель </a:t>
            </a:r>
            <a:r>
              <a:rPr lang="ru-RU" sz="2000" b="1" dirty="0">
                <a:latin typeface="Georgia" pitchFamily="18" charset="0"/>
              </a:rPr>
              <a:t>дидактического детского фолькло</a:t>
            </a:r>
            <a:r>
              <a:rPr lang="ru-RU" sz="2000" dirty="0">
                <a:latin typeface="Georgia" pitchFamily="18" charset="0"/>
              </a:rPr>
              <a:t>ра –  воспитание и развитие детей, передача им накопленного опыта, вооружение знаниями, необходимыми для взрослой жизни. </a:t>
            </a:r>
          </a:p>
        </p:txBody>
      </p:sp>
    </p:spTree>
    <p:extLst>
      <p:ext uri="{BB962C8B-B14F-4D97-AF65-F5344CB8AC3E}">
        <p14:creationId xmlns:p14="http://schemas.microsoft.com/office/powerpoint/2010/main" val="22676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</a:t>
            </a:r>
            <a:r>
              <a:rPr lang="ru-RU" sz="2400" b="1" dirty="0">
                <a:latin typeface="Georgia" pitchFamily="18" charset="0"/>
              </a:rPr>
              <a:t>оговорка</a:t>
            </a:r>
            <a:r>
              <a:rPr lang="ru-RU" sz="2400" dirty="0">
                <a:latin typeface="Georgia" pitchFamily="18" charset="0"/>
              </a:rPr>
              <a:t> — лишь красивая </a:t>
            </a:r>
            <a:r>
              <a:rPr lang="ru-RU" sz="2400" b="1" dirty="0">
                <a:latin typeface="Georgia" pitchFamily="18" charset="0"/>
              </a:rPr>
              <a:t>символичная </a:t>
            </a:r>
            <a:r>
              <a:rPr lang="ru-RU" sz="2400" dirty="0">
                <a:latin typeface="Georgia" pitchFamily="18" charset="0"/>
              </a:rPr>
              <a:t>фраза или словосочетание, не способная выступить в роли самостоятельного предложения. </a:t>
            </a:r>
          </a:p>
          <a:p>
            <a:pPr algn="ctr"/>
            <a:r>
              <a:rPr lang="ru-RU" sz="2400" b="1" dirty="0">
                <a:latin typeface="Georgia" pitchFamily="18" charset="0"/>
              </a:rPr>
              <a:t>Поговорки</a:t>
            </a:r>
            <a:r>
              <a:rPr lang="ru-RU" sz="2400" b="1" dirty="0" smtClean="0">
                <a:latin typeface="Georgia" pitchFamily="18" charset="0"/>
              </a:rPr>
              <a:t>:</a:t>
            </a:r>
          </a:p>
          <a:p>
            <a:r>
              <a:rPr lang="ru-RU" sz="2400" dirty="0">
                <a:latin typeface="Georgia" pitchFamily="18" charset="0"/>
              </a:rPr>
              <a:t>«свинью подложить» (напакостить)</a:t>
            </a:r>
          </a:p>
          <a:p>
            <a:r>
              <a:rPr lang="ru-RU" sz="2400" dirty="0">
                <a:latin typeface="Georgia" pitchFamily="18" charset="0"/>
              </a:rPr>
              <a:t>«медвежья услуга» (помощь, обращающаяся во вред)</a:t>
            </a:r>
          </a:p>
          <a:p>
            <a:r>
              <a:rPr lang="ru-RU" sz="2400" dirty="0">
                <a:latin typeface="Georgia" pitchFamily="18" charset="0"/>
              </a:rPr>
              <a:t>«остаться с носом» (быть обманутым)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820436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eorgia" pitchFamily="18" charset="0"/>
              </a:rPr>
              <a:t>В отличие от поговорки – в пословице всегда есть законченный смысл.</a:t>
            </a:r>
          </a:p>
        </p:txBody>
      </p:sp>
    </p:spTree>
    <p:extLst>
      <p:ext uri="{BB962C8B-B14F-4D97-AF65-F5344CB8AC3E}">
        <p14:creationId xmlns:p14="http://schemas.microsoft.com/office/powerpoint/2010/main" val="11625652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Скороговорки</a:t>
            </a:r>
            <a:r>
              <a:rPr lang="ru-RU" sz="2400" b="1" dirty="0">
                <a:latin typeface="Georgia" pitchFamily="18" charset="0"/>
              </a:rPr>
              <a:t>.</a:t>
            </a:r>
          </a:p>
          <a:p>
            <a:r>
              <a:rPr lang="ru-RU" sz="2400" dirty="0" smtClean="0">
                <a:latin typeface="Georgia" pitchFamily="18" charset="0"/>
              </a:rPr>
              <a:t>Ребенок уже умеет говорить. </a:t>
            </a:r>
            <a:r>
              <a:rPr lang="ru-RU" sz="2400" dirty="0">
                <a:latin typeface="Georgia" pitchFamily="18" charset="0"/>
              </a:rPr>
              <a:t>Но еще не все звуки у него получаются. Тут на помощь приходят скороговорки. </a:t>
            </a:r>
            <a:r>
              <a:rPr lang="ru-RU" sz="2400" b="1" dirty="0">
                <a:latin typeface="Georgia" pitchFamily="18" charset="0"/>
              </a:rPr>
              <a:t>Скороговорка </a:t>
            </a:r>
            <a:r>
              <a:rPr lang="ru-RU" sz="2400" dirty="0">
                <a:latin typeface="Georgia" pitchFamily="18" charset="0"/>
              </a:rPr>
              <a:t>– народно – поэтическое произведение, построенное на сочетании </a:t>
            </a:r>
            <a:r>
              <a:rPr lang="ru-RU" sz="2400" dirty="0" smtClean="0">
                <a:latin typeface="Georgia" pitchFamily="18" charset="0"/>
              </a:rPr>
              <a:t>звуков, затрудняющих </a:t>
            </a:r>
            <a:r>
              <a:rPr lang="ru-RU" sz="2400" dirty="0">
                <a:latin typeface="Georgia" pitchFamily="18" charset="0"/>
              </a:rPr>
              <a:t>быстрое и четкое произнесение слов.</a:t>
            </a:r>
            <a:r>
              <a:rPr lang="ru-RU" sz="2400" b="1" dirty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428" y="2849419"/>
            <a:ext cx="85471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Пекарь пек пироги в </a:t>
            </a:r>
            <a:r>
              <a:rPr lang="ru-RU" sz="2000" dirty="0" smtClean="0">
                <a:latin typeface="Georgia" pitchFamily="18" charset="0"/>
              </a:rPr>
              <a:t>печи.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Перепелка </a:t>
            </a:r>
            <a:r>
              <a:rPr lang="ru-RU" sz="2000" dirty="0">
                <a:latin typeface="Georgia" pitchFamily="18" charset="0"/>
              </a:rPr>
              <a:t>перепелят прятала от ребят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 smtClean="0">
                <a:latin typeface="Georgia" pitchFamily="18" charset="0"/>
              </a:rPr>
              <a:t>На </a:t>
            </a:r>
            <a:r>
              <a:rPr lang="ru-RU" sz="2000" dirty="0">
                <a:latin typeface="Georgia" pitchFamily="18" charset="0"/>
              </a:rPr>
              <a:t>траве тропка, травка на тропке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 smtClean="0">
                <a:latin typeface="Georgia" pitchFamily="18" charset="0"/>
              </a:rPr>
              <a:t>---</a:t>
            </a: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Пётр Петров, по прозванию Перов, </a:t>
            </a:r>
            <a:r>
              <a:rPr lang="ru-RU" sz="2000" dirty="0" smtClean="0">
                <a:latin typeface="Georgia" pitchFamily="18" charset="0"/>
              </a:rPr>
              <a:t>поймал </a:t>
            </a:r>
            <a:r>
              <a:rPr lang="ru-RU" sz="2000" dirty="0">
                <a:latin typeface="Georgia" pitchFamily="18" charset="0"/>
              </a:rPr>
              <a:t>птицу-перепелицу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>
                <a:latin typeface="Georgia" pitchFamily="18" charset="0"/>
              </a:rPr>
              <a:t>Собирала Маргарита маргаритки на горе,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Растеряла Маргарита маргаритки на траве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2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Загадка </a:t>
            </a:r>
            <a:r>
              <a:rPr lang="ru-RU" sz="2000" dirty="0">
                <a:latin typeface="Georgia" pitchFamily="18" charset="0"/>
              </a:rPr>
              <a:t>– небольшое произведение </a:t>
            </a:r>
            <a:r>
              <a:rPr lang="ru-RU" sz="2000" dirty="0" smtClean="0">
                <a:latin typeface="Georgia" pitchFamily="18" charset="0"/>
              </a:rPr>
              <a:t> народно-поэтического творчества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err="1" smtClean="0">
                <a:latin typeface="Georgia" pitchFamily="18" charset="0"/>
              </a:rPr>
              <a:t>иносказатеньное</a:t>
            </a:r>
            <a:r>
              <a:rPr lang="ru-RU" sz="2000" dirty="0" smtClean="0">
                <a:latin typeface="Georgia" pitchFamily="18" charset="0"/>
              </a:rPr>
              <a:t> поэтическое </a:t>
            </a:r>
            <a:r>
              <a:rPr lang="ru-RU" sz="2000" dirty="0" err="1" smtClean="0">
                <a:latin typeface="Georgia" pitchFamily="18" charset="0"/>
              </a:rPr>
              <a:t>описаниев</a:t>
            </a:r>
            <a:r>
              <a:rPr lang="ru-RU" sz="2000" dirty="0" smtClean="0">
                <a:latin typeface="Georgia" pitchFamily="18" charset="0"/>
              </a:rPr>
              <a:t>  какого-либо предметы или явления, испытывающее сообразительность отгадывающего, которому </a:t>
            </a:r>
            <a:r>
              <a:rPr lang="ru-RU" sz="2000" dirty="0">
                <a:latin typeface="Georgia" pitchFamily="18" charset="0"/>
              </a:rPr>
              <a:t>нужно отгадать предмет или явление по их признакам. </a:t>
            </a:r>
            <a:r>
              <a:rPr lang="ru-RU" sz="2000" b="1" dirty="0" smtClean="0">
                <a:latin typeface="Georgia" pitchFamily="18" charset="0"/>
              </a:rPr>
              <a:t>Загадк</a:t>
            </a:r>
            <a:r>
              <a:rPr lang="ru-RU" sz="2000" dirty="0" smtClean="0">
                <a:latin typeface="Georgia" pitchFamily="18" charset="0"/>
              </a:rPr>
              <a:t>и </a:t>
            </a:r>
            <a:r>
              <a:rPr lang="ru-RU" sz="2000" dirty="0">
                <a:latin typeface="Georgia" pitchFamily="18" charset="0"/>
              </a:rPr>
              <a:t>подразделяются на:</a:t>
            </a:r>
          </a:p>
          <a:p>
            <a:r>
              <a:rPr lang="ru-RU" sz="2000" dirty="0">
                <a:latin typeface="Georgia" pitchFamily="18" charset="0"/>
              </a:rPr>
              <a:t>- загадки-сравнения</a:t>
            </a:r>
            <a:r>
              <a:rPr lang="ru-RU" sz="2000" dirty="0" smtClean="0">
                <a:latin typeface="Georgia" pitchFamily="18" charset="0"/>
              </a:rPr>
              <a:t>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Georgia" pitchFamily="18" charset="0"/>
              </a:rPr>
              <a:t>- </a:t>
            </a:r>
            <a:r>
              <a:rPr lang="ru-RU" sz="2000" dirty="0">
                <a:latin typeface="Georgia" pitchFamily="18" charset="0"/>
              </a:rPr>
              <a:t>загадки-вопросы</a:t>
            </a:r>
            <a:r>
              <a:rPr lang="ru-RU" sz="2000" dirty="0" smtClean="0">
                <a:latin typeface="Georgia" pitchFamily="18" charset="0"/>
              </a:rPr>
              <a:t>;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Georgia" pitchFamily="18" charset="0"/>
              </a:rPr>
              <a:t>- </a:t>
            </a:r>
            <a:r>
              <a:rPr lang="ru-RU" sz="2000" dirty="0">
                <a:latin typeface="Georgia" pitchFamily="18" charset="0"/>
              </a:rPr>
              <a:t>загадки-противопоставления</a:t>
            </a:r>
            <a:r>
              <a:rPr lang="ru-RU" sz="2000" dirty="0" smtClean="0">
                <a:latin typeface="Georgia" pitchFamily="18" charset="0"/>
              </a:rPr>
              <a:t>; </a:t>
            </a:r>
            <a:endParaRPr lang="ru-RU" sz="2000" dirty="0"/>
          </a:p>
          <a:p>
            <a:r>
              <a:rPr lang="ru-RU" sz="2000" dirty="0" smtClean="0">
                <a:latin typeface="Georgia" pitchFamily="18" charset="0"/>
              </a:rPr>
              <a:t>- загадки-описания.</a:t>
            </a:r>
          </a:p>
          <a:p>
            <a:r>
              <a:rPr lang="ru-RU" sz="2000" dirty="0" smtClean="0">
                <a:latin typeface="Georgia" pitchFamily="18" charset="0"/>
              </a:rPr>
              <a:t>Красная </a:t>
            </a:r>
            <a:r>
              <a:rPr lang="ru-RU" sz="2000" dirty="0">
                <a:latin typeface="Georgia" pitchFamily="18" charset="0"/>
              </a:rPr>
              <a:t>девица в зеркало глядится</a:t>
            </a:r>
            <a:r>
              <a:rPr lang="ru-RU" sz="2000" dirty="0" smtClean="0">
                <a:latin typeface="Georgia" pitchFamily="18" charset="0"/>
              </a:rPr>
              <a:t>. (</a:t>
            </a:r>
            <a:r>
              <a:rPr lang="ru-RU" sz="2000" dirty="0">
                <a:latin typeface="Georgia" pitchFamily="18" charset="0"/>
              </a:rPr>
              <a:t>Заря)</a:t>
            </a:r>
            <a:r>
              <a:rPr lang="ru-RU" sz="2000" dirty="0" smtClean="0">
                <a:latin typeface="Georgia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>
                <a:latin typeface="Georgia" pitchFamily="18" charset="0"/>
              </a:rPr>
              <a:t>Что в хлебе родится, а есть не годится</a:t>
            </a:r>
            <a:r>
              <a:rPr lang="ru-RU" sz="2000" dirty="0" smtClean="0">
                <a:latin typeface="Georgia" pitchFamily="18" charset="0"/>
              </a:rPr>
              <a:t>? (</a:t>
            </a:r>
            <a:r>
              <a:rPr lang="ru-RU" sz="2000" dirty="0">
                <a:latin typeface="Georgia" pitchFamily="18" charset="0"/>
              </a:rPr>
              <a:t>Василек</a:t>
            </a:r>
            <a:r>
              <a:rPr lang="ru-RU" sz="2000" dirty="0" smtClean="0">
                <a:latin typeface="Georgia" pitchFamily="18" charset="0"/>
              </a:rPr>
              <a:t>)</a:t>
            </a:r>
            <a:r>
              <a:rPr lang="ru-RU" sz="2000" dirty="0">
                <a:latin typeface="Georgia" pitchFamily="18" charset="0"/>
              </a:rPr>
              <a:t> </a:t>
            </a:r>
            <a:endParaRPr lang="ru-RU" sz="2000" dirty="0" smtClean="0">
              <a:latin typeface="Georgia" pitchFamily="18" charset="0"/>
            </a:endParaRP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 smtClean="0">
                <a:latin typeface="Georgia" pitchFamily="18" charset="0"/>
              </a:rPr>
              <a:t>Мягок</a:t>
            </a:r>
            <a:r>
              <a:rPr lang="ru-RU" sz="2000" dirty="0">
                <a:latin typeface="Georgia" pitchFamily="18" charset="0"/>
              </a:rPr>
              <a:t>, а не пух,</a:t>
            </a:r>
            <a:r>
              <a:rPr lang="ru-RU" sz="2000" dirty="0" smtClean="0">
                <a:latin typeface="Georgia" pitchFamily="18" charset="0"/>
              </a:rPr>
              <a:t> Зелен</a:t>
            </a:r>
            <a:r>
              <a:rPr lang="ru-RU" sz="2000" dirty="0">
                <a:latin typeface="Georgia" pitchFamily="18" charset="0"/>
              </a:rPr>
              <a:t>, а не трава</a:t>
            </a:r>
            <a:r>
              <a:rPr lang="ru-RU" sz="2000" dirty="0" smtClean="0">
                <a:latin typeface="Georgia" pitchFamily="18" charset="0"/>
              </a:rPr>
              <a:t>. (</a:t>
            </a:r>
            <a:r>
              <a:rPr lang="ru-RU" sz="2000" dirty="0">
                <a:latin typeface="Georgia" pitchFamily="18" charset="0"/>
              </a:rPr>
              <a:t>Мох</a:t>
            </a:r>
            <a:r>
              <a:rPr lang="ru-RU" sz="2000" dirty="0" smtClean="0">
                <a:latin typeface="Georgia" pitchFamily="18" charset="0"/>
              </a:rPr>
              <a:t>)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 smtClean="0">
                <a:latin typeface="Georgia" pitchFamily="18" charset="0"/>
              </a:rPr>
              <a:t>Белым </a:t>
            </a:r>
            <a:r>
              <a:rPr lang="ru-RU" sz="2000" dirty="0">
                <a:latin typeface="Georgia" pitchFamily="18" charset="0"/>
              </a:rPr>
              <a:t>цветёт, зелёным висит, красным падает</a:t>
            </a:r>
            <a:r>
              <a:rPr lang="ru-RU" sz="2000" dirty="0" smtClean="0">
                <a:latin typeface="Georgia" pitchFamily="18" charset="0"/>
              </a:rPr>
              <a:t>.  (Яблоко)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</a:p>
          <a:p>
            <a:r>
              <a:rPr lang="ru-RU" sz="2000" dirty="0" smtClean="0">
                <a:latin typeface="Georgia" pitchFamily="18" charset="0"/>
              </a:rPr>
              <a:t>Не </a:t>
            </a:r>
            <a:r>
              <a:rPr lang="ru-RU" sz="2000" dirty="0">
                <a:latin typeface="Georgia" pitchFamily="18" charset="0"/>
              </a:rPr>
              <a:t>прядёт и не ткёт, а людей одевает</a:t>
            </a:r>
            <a:r>
              <a:rPr lang="ru-RU" sz="2000" dirty="0" smtClean="0">
                <a:latin typeface="Georgia" pitchFamily="18" charset="0"/>
              </a:rPr>
              <a:t>.  (</a:t>
            </a:r>
            <a:r>
              <a:rPr lang="ru-RU" sz="2000" dirty="0">
                <a:latin typeface="Georgia" pitchFamily="18" charset="0"/>
              </a:rPr>
              <a:t>Овца</a:t>
            </a:r>
            <a:r>
              <a:rPr lang="ru-RU" sz="2000" dirty="0" smtClean="0">
                <a:latin typeface="Georgia" pitchFamily="18" charset="0"/>
              </a:rPr>
              <a:t>)</a:t>
            </a:r>
          </a:p>
          <a:p>
            <a:pPr algn="ctr"/>
            <a:r>
              <a:rPr lang="ru-RU" sz="2000" dirty="0" smtClean="0">
                <a:latin typeface="Georgia" pitchFamily="18" charset="0"/>
              </a:rPr>
              <a:t>---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Кто больше всех кричит, а меньше всех делает</a:t>
            </a:r>
            <a:r>
              <a:rPr lang="ru-RU" sz="2000" dirty="0" smtClean="0">
                <a:latin typeface="Georgia" pitchFamily="18" charset="0"/>
              </a:rPr>
              <a:t>? (</a:t>
            </a:r>
            <a:r>
              <a:rPr lang="ru-RU" sz="2000" dirty="0">
                <a:latin typeface="Georgia" pitchFamily="18" charset="0"/>
              </a:rPr>
              <a:t>Петух</a:t>
            </a:r>
            <a:r>
              <a:rPr lang="ru-RU" sz="2000" dirty="0" smtClean="0">
                <a:latin typeface="Georgia" pitchFamily="18" charset="0"/>
              </a:rPr>
              <a:t>)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eorgia" pitchFamily="18" charset="0"/>
              </a:rPr>
              <a:t>Песенный фольклор.  </a:t>
            </a:r>
            <a:r>
              <a:rPr lang="ru-RU" sz="2000" b="1" dirty="0" smtClean="0">
                <a:latin typeface="Georgia" pitchFamily="18" charset="0"/>
              </a:rPr>
              <a:t>Хороводные </a:t>
            </a:r>
            <a:r>
              <a:rPr lang="ru-RU" sz="2000" b="1" dirty="0">
                <a:latin typeface="Georgia" pitchFamily="18" charset="0"/>
              </a:rPr>
              <a:t>и игровые песни.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Хоровод -  народная игра, движение людей по кругу, с пением и пляской.  </a:t>
            </a:r>
          </a:p>
          <a:p>
            <a:r>
              <a:rPr lang="ru-RU" sz="2000" b="1" dirty="0">
                <a:latin typeface="Georgia" pitchFamily="18" charset="0"/>
              </a:rPr>
              <a:t>«Словарь русского языка» С.И Ожегова.</a:t>
            </a:r>
          </a:p>
          <a:p>
            <a:r>
              <a:rPr lang="ru-RU" sz="2000" b="1" dirty="0">
                <a:latin typeface="Georgia" pitchFamily="18" charset="0"/>
              </a:rPr>
              <a:t>Хороводы, хороводно-игровые песни</a:t>
            </a:r>
            <a:r>
              <a:rPr lang="ru-RU" sz="2000" dirty="0">
                <a:latin typeface="Georgia" pitchFamily="18" charset="0"/>
              </a:rPr>
              <a:t> были  важнейшим средством обучения подрастающего поколения поэтическому и танцевальному искусству:   </a:t>
            </a:r>
          </a:p>
          <a:p>
            <a:r>
              <a:rPr lang="ru-RU" sz="2000" dirty="0">
                <a:latin typeface="Georgia" pitchFamily="18" charset="0"/>
              </a:rPr>
              <a:t> «А мы просо сеяли», «Бояре, а мы к вам пришли», «В хороводе были мы», «Как сеют мак», «Баба сеяла горох», «Как у бабки у Маланьи», «Сахаринка», «Веночек»  и некоторые другие. Во время праздников совершались различные обряды, которые  называются «календарными». Многие века хороводы были частью календарных обрядов. Широко распространена шуточная народная песня «Каравай».     </a:t>
            </a:r>
          </a:p>
        </p:txBody>
      </p:sp>
    </p:spTree>
    <p:extLst>
      <p:ext uri="{BB962C8B-B14F-4D97-AF65-F5344CB8AC3E}">
        <p14:creationId xmlns:p14="http://schemas.microsoft.com/office/powerpoint/2010/main" val="24480702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084" y="620688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 </a:t>
            </a:r>
            <a:r>
              <a:rPr lang="ru-RU" sz="2000" b="1" dirty="0">
                <a:latin typeface="Georgia" pitchFamily="18" charset="0"/>
              </a:rPr>
              <a:t>хороводных играх</a:t>
            </a:r>
            <a:r>
              <a:rPr lang="ru-RU" sz="2000" dirty="0">
                <a:latin typeface="Georgia" pitchFamily="18" charset="0"/>
              </a:rPr>
              <a:t> разрабатываются хореографические, плясовые элементы. По характеру движения их можно разделить на три основные группы:</a:t>
            </a:r>
          </a:p>
          <a:p>
            <a:r>
              <a:rPr lang="ru-RU" sz="2000" dirty="0">
                <a:latin typeface="Georgia" pitchFamily="18" charset="0"/>
              </a:rPr>
              <a:t>- </a:t>
            </a:r>
            <a:r>
              <a:rPr lang="ru-RU" sz="2000" b="1" dirty="0">
                <a:latin typeface="Georgia" pitchFamily="18" charset="0"/>
              </a:rPr>
              <a:t>круговые хороводы</a:t>
            </a:r>
            <a:r>
              <a:rPr lang="ru-RU" sz="2000" dirty="0">
                <a:latin typeface="Georgia" pitchFamily="18" charset="0"/>
              </a:rPr>
              <a:t> сопровождаются драматизированным разыгрыванием сюжета в кругу одним или несколькими детьми. В одних случаях основу драматической инсценировки составляет прозаический речевой диалог, чередующийся с игровым припевом, в других — песенный диалог (как, например, в играх «Заинька», «Каравай», «Чижик»);</a:t>
            </a:r>
          </a:p>
          <a:p>
            <a:r>
              <a:rPr lang="ru-RU" sz="2000" b="1" dirty="0">
                <a:latin typeface="Georgia" pitchFamily="18" charset="0"/>
              </a:rPr>
              <a:t>- в некруговых хороводах </a:t>
            </a:r>
            <a:r>
              <a:rPr lang="ru-RU" sz="2000" dirty="0">
                <a:latin typeface="Georgia" pitchFamily="18" charset="0"/>
              </a:rPr>
              <a:t>происходит деление участников на две группы, которые хо­тят друг против друга или движутся поочередно «стенка на стенку», то приближаясь, то удаляясь друг от друга. Это игры «Просо», «Бояре», «В царя</a:t>
            </a:r>
            <a:r>
              <a:rPr lang="ru-RU" sz="2000" dirty="0" smtClean="0">
                <a:latin typeface="Georgia" pitchFamily="18" charset="0"/>
              </a:rPr>
              <a:t>»;</a:t>
            </a: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000" b="1" dirty="0">
                <a:latin typeface="Georgia" pitchFamily="18" charset="0"/>
              </a:rPr>
              <a:t>- хороводные шествия</a:t>
            </a:r>
            <a:r>
              <a:rPr lang="ru-RU" sz="2000" dirty="0">
                <a:latin typeface="Georgia" pitchFamily="18" charset="0"/>
              </a:rPr>
              <a:t> - это может быть ходьба рядами, «гуськом», «цепью», «змей­кой», прохождение «через воротца», как, например, в играх «Хмель», «Плетень», «Челнок</a:t>
            </a:r>
            <a:r>
              <a:rPr lang="ru-RU" sz="2000" dirty="0" smtClean="0">
                <a:latin typeface="Georgia" pitchFamily="18" charset="0"/>
              </a:rPr>
              <a:t>».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19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67867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Игры орнаментальные. </a:t>
            </a:r>
            <a:r>
              <a:rPr lang="ru-RU" sz="2000" dirty="0" smtClean="0">
                <a:latin typeface="Georgia" pitchFamily="18" charset="0"/>
              </a:rPr>
              <a:t>В этой группе игр словесный материал песни не имеет никакого отношения к игровым дей­ствиям, но определяет основной рисунок передвижений. В этих играх </a:t>
            </a:r>
            <a:r>
              <a:rPr lang="ru-RU" sz="2000" dirty="0" err="1" smtClean="0">
                <a:latin typeface="Georgia" pitchFamily="18" charset="0"/>
              </a:rPr>
              <a:t>поющаяся</a:t>
            </a:r>
            <a:r>
              <a:rPr lang="ru-RU" sz="2000" dirty="0" smtClean="0">
                <a:latin typeface="Georgia" pitchFamily="18" charset="0"/>
              </a:rPr>
              <a:t> песня может быть сравнительно легко заменена музыкальным инструментальным сопровождением.</a:t>
            </a:r>
          </a:p>
          <a:p>
            <a:r>
              <a:rPr lang="ru-RU" sz="2000" dirty="0" smtClean="0">
                <a:latin typeface="Georgia" pitchFamily="18" charset="0"/>
              </a:rPr>
              <a:t>Орнаментальные игры чётко обрисовывали движение детей. </a:t>
            </a:r>
            <a:endParaRPr lang="ru-RU" dirty="0"/>
          </a:p>
        </p:txBody>
      </p:sp>
      <p:pic>
        <p:nvPicPr>
          <p:cNvPr id="3" name="Picture 2" descr="C:\Users\ЛАРИСА\Pictures\Downloads\Новая папка (6)\sm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328592" cy="31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79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177" y="342755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Русская песня </a:t>
            </a:r>
            <a:r>
              <a:rPr lang="ru-RU" sz="2000" dirty="0">
                <a:latin typeface="Georgia" pitchFamily="18" charset="0"/>
              </a:rPr>
              <a:t>— это то, что вдохновляет  </a:t>
            </a:r>
            <a:r>
              <a:rPr lang="ru-RU" sz="2000" dirty="0" smtClean="0">
                <a:latin typeface="Georgia" pitchFamily="18" charset="0"/>
              </a:rPr>
              <a:t>нас </a:t>
            </a:r>
            <a:r>
              <a:rPr lang="ru-RU" sz="2000" dirty="0">
                <a:latin typeface="Georgia" pitchFamily="18" charset="0"/>
              </a:rPr>
              <a:t>на работу с детьми по ознакомлению с русским народным искусством. Простота и доступность музыкальных фольклорных произведений, которые имеют ряд звуков, не превышающих пяти тонов, элементы звукоподражания, многократные повторения, способствуют первым успехам в развитии певческих интонаций детей. Обилие гласных, простой ритмический рисунок, интересное содержание делают русские народные песни незаменимыми в работе над протяжным пением, хорошей дикцией.</a:t>
            </a:r>
          </a:p>
          <a:p>
            <a:r>
              <a:rPr lang="ru-RU" sz="2000" dirty="0">
                <a:latin typeface="Georgia" pitchFamily="18" charset="0"/>
              </a:rPr>
              <a:t>Таким образом, </a:t>
            </a:r>
            <a:r>
              <a:rPr lang="ru-RU" sz="2000" b="1" dirty="0">
                <a:latin typeface="Georgia" pitchFamily="18" charset="0"/>
              </a:rPr>
              <a:t>русская народная песня </a:t>
            </a:r>
            <a:r>
              <a:rPr lang="ru-RU" sz="2000" dirty="0">
                <a:latin typeface="Georgia" pitchFamily="18" charset="0"/>
              </a:rPr>
              <a:t>обладает огромной художественно-воспитательной ценностью: формирует художественный вкус ребенка, обогащает речь типично народными выражениями, эпитетами, поэтическими оборотами (зимушка-зима, травушка-муравушка, весна–красна). Дети проявляют живой интерес к содержанию, быстро запоминают текст, с большим удовольствием поют </a:t>
            </a:r>
            <a:r>
              <a:rPr lang="ru-RU" sz="2000" dirty="0" err="1">
                <a:latin typeface="Georgia" pitchFamily="18" charset="0"/>
              </a:rPr>
              <a:t>попевки</a:t>
            </a:r>
            <a:r>
              <a:rPr lang="ru-RU" sz="2000" dirty="0">
                <a:latin typeface="Georgia" pitchFamily="18" charset="0"/>
              </a:rPr>
              <a:t>, прибаутки, песни «Сорока», «Зайка», «Бай, </a:t>
            </a:r>
            <a:r>
              <a:rPr lang="ru-RU" sz="2000" dirty="0" err="1">
                <a:latin typeface="Georgia" pitchFamily="18" charset="0"/>
              </a:rPr>
              <a:t>качи</a:t>
            </a:r>
            <a:r>
              <a:rPr lang="ru-RU" sz="2000" dirty="0">
                <a:latin typeface="Georgia" pitchFamily="18" charset="0"/>
              </a:rPr>
              <a:t>, </a:t>
            </a:r>
            <a:r>
              <a:rPr lang="ru-RU" sz="2000" dirty="0" err="1">
                <a:latin typeface="Georgia" pitchFamily="18" charset="0"/>
              </a:rPr>
              <a:t>качи</a:t>
            </a:r>
            <a:r>
              <a:rPr lang="ru-RU" sz="2000" dirty="0">
                <a:latin typeface="Georgia" pitchFamily="18" charset="0"/>
              </a:rPr>
              <a:t>», </a:t>
            </a:r>
            <a:r>
              <a:rPr lang="ru-RU" sz="2000" dirty="0" smtClean="0">
                <a:latin typeface="Georgia" pitchFamily="18" charset="0"/>
              </a:rPr>
              <a:t>«Ладушки»,</a:t>
            </a:r>
            <a:r>
              <a:rPr lang="ru-RU" sz="2000" dirty="0">
                <a:latin typeface="Georgia" pitchFamily="18" charset="0"/>
              </a:rPr>
              <a:t>  </a:t>
            </a:r>
            <a:r>
              <a:rPr lang="ru-RU" sz="2000" dirty="0" smtClean="0">
                <a:latin typeface="Georgia" pitchFamily="18" charset="0"/>
              </a:rPr>
              <a:t>«Петушок», «Колыбельные» </a:t>
            </a:r>
            <a:r>
              <a:rPr lang="ru-RU" sz="2000" dirty="0">
                <a:latin typeface="Georgia" pitchFamily="18" charset="0"/>
              </a:rPr>
              <a:t>и другие. </a:t>
            </a:r>
          </a:p>
        </p:txBody>
      </p:sp>
    </p:spTree>
    <p:extLst>
      <p:ext uri="{BB962C8B-B14F-4D97-AF65-F5344CB8AC3E}">
        <p14:creationId xmlns:p14="http://schemas.microsoft.com/office/powerpoint/2010/main" val="271117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ОКУМЕНТЫ С РАБОЧЕГО СТОЛА\РАБОЧИЙ СТОЛ\ДЕТСКИЕ ПРАЗДНИКИ И РАЗВЛЕЧЕНИЯ\ДЕТИ-ДЕТСАД-ПОЧЕМУЧКИ\КАРТИНКИ-ДЕТИ\КАРТИНКИ ДЕТИ\admiration-artf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87190"/>
            <a:ext cx="3161928" cy="26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48681"/>
            <a:ext cx="6534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«</a:t>
            </a:r>
            <a:r>
              <a:rPr lang="ru-RU" sz="3200" dirty="0">
                <a:latin typeface="Georgia" pitchFamily="18" charset="0"/>
              </a:rPr>
              <a:t>У кота-</a:t>
            </a:r>
            <a:r>
              <a:rPr lang="ru-RU" sz="3200" dirty="0" err="1">
                <a:latin typeface="Georgia" pitchFamily="18" charset="0"/>
              </a:rPr>
              <a:t>воркота</a:t>
            </a:r>
            <a:r>
              <a:rPr lang="ru-RU" sz="3200" dirty="0">
                <a:latin typeface="Georgia" pitchFamily="18" charset="0"/>
              </a:rPr>
              <a:t> колыбелька хороша.</a:t>
            </a:r>
            <a:br>
              <a:rPr lang="ru-RU" sz="3200" dirty="0">
                <a:latin typeface="Georgia" pitchFamily="18" charset="0"/>
              </a:rPr>
            </a:br>
            <a:r>
              <a:rPr lang="ru-RU" sz="3200" dirty="0">
                <a:latin typeface="Georgia" pitchFamily="18" charset="0"/>
              </a:rPr>
              <a:t>Я коту-</a:t>
            </a:r>
            <a:r>
              <a:rPr lang="ru-RU" sz="3200" dirty="0" err="1">
                <a:latin typeface="Georgia" pitchFamily="18" charset="0"/>
              </a:rPr>
              <a:t>воркоту</a:t>
            </a:r>
            <a:r>
              <a:rPr lang="ru-RU" sz="3200" dirty="0">
                <a:latin typeface="Georgia" pitchFamily="18" charset="0"/>
              </a:rPr>
              <a:t> тихо песенку спою».</a:t>
            </a:r>
          </a:p>
        </p:txBody>
      </p:sp>
    </p:spTree>
    <p:extLst>
      <p:ext uri="{BB962C8B-B14F-4D97-AF65-F5344CB8AC3E}">
        <p14:creationId xmlns:p14="http://schemas.microsoft.com/office/powerpoint/2010/main" val="3796787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18135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Georgia" pitchFamily="18" charset="0"/>
              </a:rPr>
              <a:t>Частушка</a:t>
            </a:r>
            <a:r>
              <a:rPr lang="ru-RU" sz="2000" dirty="0">
                <a:latin typeface="Georgia" pitchFamily="18" charset="0"/>
              </a:rPr>
              <a:t> – короткая, исполняющаяся в быстром темпе, рифмованная припевка. Это популярный жанр русского народного творчества словесно-музыкального творчества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r>
              <a:rPr lang="ru-RU" sz="2000" dirty="0">
                <a:latin typeface="Georgia" pitchFamily="18" charset="0"/>
              </a:rPr>
              <a:t>Русские народные частушки часто исполнялись под балалайку или гармонь на одну мелодию, но могли звучать и без поддержки инструмента. Слушатели просто смеялись и хлопали в такт частушке.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063" y="3033603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Заиграй-ка, балалайка,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Балалайка - три струны!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Подпевайте, не зевайте,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Выходите, плясуны.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3001761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На дворе да по лужку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Бегают утята.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А я с печки босиком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Думала: ребята!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2575" y="5013176"/>
            <a:ext cx="3586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Georgia" pitchFamily="18" charset="0"/>
              </a:rPr>
              <a:t>Трень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dirty="0" err="1">
                <a:latin typeface="Georgia" pitchFamily="18" charset="0"/>
              </a:rPr>
              <a:t>брень</a:t>
            </a:r>
            <a:r>
              <a:rPr lang="ru-RU" sz="2000" dirty="0">
                <a:latin typeface="Georgia" pitchFamily="18" charset="0"/>
              </a:rPr>
              <a:t> дребедень!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Выступал бы целый день!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Мне учиться неохота, 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А частушки петь не лень!</a:t>
            </a:r>
          </a:p>
        </p:txBody>
      </p:sp>
      <p:pic>
        <p:nvPicPr>
          <p:cNvPr id="6146" name="Picture 2" descr="C:\Users\ЛАРИСА\Pictures\Downloads\83f805a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566490"/>
            <a:ext cx="2304256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0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С РАБОЧЕГО СТОЛА\РАБОЧИЙ СТОЛ\ИЗОБРАЖЕНИЯ\ФОТОГРАФИИ\2017-ОСЕНЬ\DSC_013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0" y="2724001"/>
            <a:ext cx="5328592" cy="271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7858" y="908720"/>
            <a:ext cx="280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Я сидела на печи,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Сторожила калачи.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А за печкой мышки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Сторожили пышки.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908720"/>
            <a:ext cx="3492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Ай да серенький </a:t>
            </a:r>
            <a:r>
              <a:rPr lang="ru-RU" sz="2000" dirty="0" err="1">
                <a:latin typeface="Georgia" pitchFamily="18" charset="0"/>
              </a:rPr>
              <a:t>коток</a:t>
            </a:r>
            <a:r>
              <a:rPr lang="ru-RU" sz="2000" dirty="0">
                <a:latin typeface="Georgia" pitchFamily="18" charset="0"/>
              </a:rPr>
              <a:t/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Пошел к речке под мосток,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В воду хвостик опустил,</a:t>
            </a:r>
            <a:br>
              <a:rPr lang="ru-RU" sz="2000" dirty="0">
                <a:latin typeface="Georgia" pitchFamily="18" charset="0"/>
              </a:rPr>
            </a:br>
            <a:r>
              <a:rPr lang="ru-RU" sz="2000" dirty="0">
                <a:latin typeface="Georgia" pitchFamily="18" charset="0"/>
              </a:rPr>
              <a:t>Кошкам рыбы наловил!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6170" y="364014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Частушки:</a:t>
            </a:r>
            <a:r>
              <a:rPr lang="ru-RU" sz="2400" dirty="0" smtClean="0">
                <a:latin typeface="Georgia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77095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 </a:t>
            </a:r>
            <a:r>
              <a:rPr lang="ru-RU" sz="2000" b="1" dirty="0" smtClean="0">
                <a:latin typeface="Georgia" pitchFamily="18" charset="0"/>
              </a:rPr>
              <a:t>Вывод.</a:t>
            </a:r>
            <a:endParaRPr lang="ru-RU" sz="2000" dirty="0">
              <a:latin typeface="Georgia" pitchFamily="18" charset="0"/>
            </a:endParaRPr>
          </a:p>
          <a:p>
            <a:r>
              <a:rPr lang="ru-RU" sz="2000" dirty="0">
                <a:latin typeface="Georgia" pitchFamily="18" charset="0"/>
              </a:rPr>
              <a:t> Общество заинтересовано сохранить и передать будущим поколениям духовные ценности, в том числе музыкальную культуру. Дети должны развиваться через познания культурного наследия, воспитываться так, чтобы быть способными его приумножать.</a:t>
            </a:r>
          </a:p>
          <a:p>
            <a:r>
              <a:rPr lang="ru-RU" sz="2000" dirty="0">
                <a:latin typeface="Georgia" pitchFamily="18" charset="0"/>
              </a:rPr>
              <a:t> </a:t>
            </a:r>
            <a:r>
              <a:rPr lang="ru-RU" sz="2000" b="1" dirty="0" smtClean="0">
                <a:latin typeface="Georgia" pitchFamily="18" charset="0"/>
              </a:rPr>
              <a:t>Фольклор -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именно та, доступная всем, вариативная, импровизационная форма выражения своего мировоззрения, сочетающая в себе коллективное и индивидуальное начало</a:t>
            </a:r>
            <a:r>
              <a:rPr lang="ru-RU" sz="2000" dirty="0" smtClean="0">
                <a:latin typeface="Georgia" pitchFamily="18" charset="0"/>
              </a:rPr>
              <a:t>. </a:t>
            </a:r>
            <a:r>
              <a:rPr lang="ru-RU" sz="2000" dirty="0">
                <a:latin typeface="Georgia" pitchFamily="18" charset="0"/>
              </a:rPr>
              <a:t> Исполнительство и детское творчество в музыкально – фольклорной деятельности превращается в единый творческий процесс с его неотъемлемой частью – фольклорной импровизации, включающей помимо поиска в области игровых и танцевальных движений, в первую очередь, создание вариантов исполнения мелодии и игры на доступных детям народных инструментах. Это практический этап освоения народной </a:t>
            </a:r>
            <a:r>
              <a:rPr lang="ru-RU" sz="2000" dirty="0" smtClean="0">
                <a:latin typeface="Georgia" pitchFamily="18" charset="0"/>
              </a:rPr>
              <a:t>культуры.</a:t>
            </a:r>
          </a:p>
          <a:p>
            <a:r>
              <a:rPr lang="ru-RU" sz="2000" b="1" dirty="0" smtClean="0">
                <a:latin typeface="Georgia" pitchFamily="18" charset="0"/>
              </a:rPr>
              <a:t>Музыкальный </a:t>
            </a:r>
            <a:r>
              <a:rPr lang="ru-RU" sz="2000" b="1" dirty="0">
                <a:latin typeface="Georgia" pitchFamily="18" charset="0"/>
              </a:rPr>
              <a:t>фольклор </a:t>
            </a:r>
            <a:r>
              <a:rPr lang="ru-RU" sz="2000" dirty="0">
                <a:latin typeface="Georgia" pitchFamily="18" charset="0"/>
              </a:rPr>
              <a:t>– явление синкретическое. В нем неразрывно связаны музыка, слово и движение. В соединении этих элементов большая сила педагогического воздействия, позволяющая комплексно подойти к проблеме комплексного освоения различных видов искусств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35025223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ОКУМЕНТЫ С РАБОЧЕГО СТОЛА\РАБОЧИЙ СТОЛ\ИЗОБРАЖЕНИЯ\ФОТОГРАФИИ\2018-УРАЛЬСКИЕ ПОСИДЕЛКИ\DSC_0176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55" y="1364701"/>
            <a:ext cx="5473250" cy="36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248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044" y="62068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Целенаправленное и систематическое использование произведений фольклора в детском саду  позволяет заложить фундамент психофизического благополучия ребенка, определяющий успешность  его общего развития в дошкольный период детства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60848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Список литературы:</a:t>
            </a:r>
          </a:p>
          <a:p>
            <a:r>
              <a:rPr lang="ru-RU" dirty="0">
                <a:latin typeface="Georgia" pitchFamily="18" charset="0"/>
              </a:rPr>
              <a:t>- Ветлугина Н.А. «Музыкальное развитие ребенка», М. Просвещение, 1988</a:t>
            </a:r>
          </a:p>
          <a:p>
            <a:r>
              <a:rPr lang="ru-RU" dirty="0">
                <a:latin typeface="Georgia" pitchFamily="18" charset="0"/>
              </a:rPr>
              <a:t>- Мельников М.Н. «Детский фольклор и проблемы народной педагогики», Новосибирск, Просвещение 1987</a:t>
            </a:r>
          </a:p>
          <a:p>
            <a:pPr lvl="0"/>
            <a:r>
              <a:rPr lang="ru-RU" dirty="0">
                <a:latin typeface="Georgia" pitchFamily="18" charset="0"/>
              </a:rPr>
              <a:t>- «Народные праздники в детском саду» - Методическое пособие для педагогов и музыкальных руководителей для работы с детьми 5-7 лет. М. Б. </a:t>
            </a:r>
            <a:r>
              <a:rPr lang="ru-RU" dirty="0" err="1">
                <a:latin typeface="Georgia" pitchFamily="18" charset="0"/>
              </a:rPr>
              <a:t>Зацепина</a:t>
            </a:r>
            <a:r>
              <a:rPr lang="ru-RU" dirty="0">
                <a:latin typeface="Georgia" pitchFamily="18" charset="0"/>
              </a:rPr>
              <a:t>., Т. В. Антонова. Москва 2008год.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- «Календарные и народные праздники в детском саду» выпуск 1 - Г. А. Лапшина. Волгоград 2005год.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- «А у наших у ворот развеселый хоровод» - Народные праздники, игры и развлечения. М. А. Михайлова. Ярославль 2001год.</a:t>
            </a:r>
          </a:p>
        </p:txBody>
      </p:sp>
    </p:spTree>
    <p:extLst>
      <p:ext uri="{BB962C8B-B14F-4D97-AF65-F5344CB8AC3E}">
        <p14:creationId xmlns:p14="http://schemas.microsoft.com/office/powerpoint/2010/main" val="2194067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3488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6743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53234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</TotalTime>
  <Words>6224</Words>
  <Application>Microsoft Office PowerPoint</Application>
  <PresentationFormat>Экран (4:3)</PresentationFormat>
  <Paragraphs>477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2" baseType="lpstr">
      <vt:lpstr>Aharoni</vt:lpstr>
      <vt:lpstr>Arial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D!akov RePack</cp:lastModifiedBy>
  <cp:revision>83</cp:revision>
  <dcterms:created xsi:type="dcterms:W3CDTF">2018-03-23T17:30:33Z</dcterms:created>
  <dcterms:modified xsi:type="dcterms:W3CDTF">2024-10-08T05:57:14Z</dcterms:modified>
</cp:coreProperties>
</file>