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7" r:id="rId1"/>
  </p:sldMasterIdLst>
  <p:notesMasterIdLst>
    <p:notesMasterId r:id="rId17"/>
  </p:notesMasterIdLst>
  <p:sldIdLst>
    <p:sldId id="256" r:id="rId2"/>
    <p:sldId id="274" r:id="rId3"/>
    <p:sldId id="257" r:id="rId4"/>
    <p:sldId id="258" r:id="rId5"/>
    <p:sldId id="259" r:id="rId6"/>
    <p:sldId id="260" r:id="rId7"/>
    <p:sldId id="261" r:id="rId8"/>
    <p:sldId id="273" r:id="rId9"/>
    <p:sldId id="263" r:id="rId10"/>
    <p:sldId id="264" r:id="rId11"/>
    <p:sldId id="272" r:id="rId12"/>
    <p:sldId id="265" r:id="rId13"/>
    <p:sldId id="266" r:id="rId14"/>
    <p:sldId id="267" r:id="rId15"/>
    <p:sldId id="268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-96" y="-5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CF415D-F7E2-4712-A24B-5B26B577B3F8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9D5598-2EE1-49A7-A30F-6AE81E3A2D34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735608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9D5598-2EE1-49A7-A30F-6AE81E3A2D34}" type="slidenum">
              <a:rPr lang="uk-UA" smtClean="0"/>
              <a:pPr/>
              <a:t>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230314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9723449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3225219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992990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7014109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443713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2077694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22013503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625418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503194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36344547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536863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9287210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xmlns="" val="3229642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23598902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10174142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7675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9FEAA0-7E08-4CB5-A775-A18D2A10B2D1}" type="datetimeFigureOut">
              <a:rPr lang="uk-UA" smtClean="0"/>
              <a:pPr/>
              <a:t>26.09.2021</a:t>
            </a:fld>
            <a:endParaRPr lang="uk-U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B56F5DBF-1734-4759-AEC1-0F8A0F48335E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xmlns="" val="42085270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8" r:id="rId1"/>
    <p:sldLayoutId id="2147483829" r:id="rId2"/>
    <p:sldLayoutId id="2147483830" r:id="rId3"/>
    <p:sldLayoutId id="2147483831" r:id="rId4"/>
    <p:sldLayoutId id="2147483832" r:id="rId5"/>
    <p:sldLayoutId id="2147483833" r:id="rId6"/>
    <p:sldLayoutId id="2147483834" r:id="rId7"/>
    <p:sldLayoutId id="2147483835" r:id="rId8"/>
    <p:sldLayoutId id="2147483836" r:id="rId9"/>
    <p:sldLayoutId id="2147483837" r:id="rId10"/>
    <p:sldLayoutId id="2147483838" r:id="rId11"/>
    <p:sldLayoutId id="2147483839" r:id="rId12"/>
    <p:sldLayoutId id="2147483840" r:id="rId13"/>
    <p:sldLayoutId id="2147483841" r:id="rId14"/>
    <p:sldLayoutId id="2147483842" r:id="rId15"/>
    <p:sldLayoutId id="214748384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683433" y="1231717"/>
            <a:ext cx="7766936" cy="1646302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7030A0"/>
                </a:solidFill>
                <a:latin typeface="Arial Black" pitchFamily="34" charset="0"/>
              </a:rPr>
              <a:t>Двигательно-речевые миниатюры для дошкольников</a:t>
            </a:r>
            <a:endParaRPr lang="uk-UA" sz="4800" b="1" dirty="0">
              <a:solidFill>
                <a:srgbClr val="7030A0"/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35547" y="3872403"/>
            <a:ext cx="5825202" cy="822674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Подготовила воспитатель МБДОУ «Детский сад № 10 «Сказка»</a:t>
            </a: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 г. Алатыря ЧР</a:t>
            </a:r>
          </a:p>
          <a:p>
            <a:pPr algn="ctr"/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sz="2400" b="1" dirty="0" err="1" smtClean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Кларькова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  <a:cs typeface="Aharoni" panose="02010803020104030203" pitchFamily="2" charset="-79"/>
              </a:rPr>
              <a:t> Ольга Анатольевна   </a:t>
            </a:r>
          </a:p>
          <a:p>
            <a:r>
              <a:rPr lang="ru-RU" sz="2400" b="1" dirty="0" smtClean="0">
                <a:solidFill>
                  <a:srgbClr val="C00000"/>
                </a:solidFill>
                <a:cs typeface="Aharoni" panose="02010803020104030203" pitchFamily="2" charset="-79"/>
              </a:rPr>
              <a:t>  </a:t>
            </a:r>
          </a:p>
          <a:p>
            <a:endParaRPr lang="ru-RU" sz="2400" b="1" dirty="0">
              <a:solidFill>
                <a:srgbClr val="C00000"/>
              </a:solidFill>
            </a:endParaRPr>
          </a:p>
          <a:p>
            <a:endParaRPr lang="ru-RU" sz="2400" b="1" dirty="0" smtClean="0"/>
          </a:p>
          <a:p>
            <a:endParaRPr lang="uk-UA" sz="2400" b="1" dirty="0"/>
          </a:p>
        </p:txBody>
      </p:sp>
    </p:spTree>
    <p:extLst>
      <p:ext uri="{BB962C8B-B14F-4D97-AF65-F5344CB8AC3E}">
        <p14:creationId xmlns:p14="http://schemas.microsoft.com/office/powerpoint/2010/main" xmlns="" val="574330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77334" y="486889"/>
            <a:ext cx="8596668" cy="555447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  </a:t>
            </a:r>
            <a:r>
              <a:rPr lang="ru-RU" sz="2400" b="1" i="1" dirty="0" smtClean="0"/>
              <a:t>Впечатления детства определяют весь дальнейший образ мыслей и действий ребёнка .  </a:t>
            </a:r>
          </a:p>
          <a:p>
            <a:pPr algn="r">
              <a:buNone/>
            </a:pPr>
            <a:r>
              <a:rPr lang="ru-RU" sz="2400" b="1" dirty="0" smtClean="0"/>
              <a:t> </a:t>
            </a:r>
            <a:r>
              <a:rPr lang="ru-RU" sz="2400" b="1" dirty="0" err="1" smtClean="0"/>
              <a:t>Януш</a:t>
            </a:r>
            <a:r>
              <a:rPr lang="ru-RU" sz="2400" b="1" dirty="0" smtClean="0"/>
              <a:t> Корчак</a:t>
            </a:r>
          </a:p>
          <a:p>
            <a:pPr algn="r">
              <a:buNone/>
            </a:pPr>
            <a:endParaRPr lang="ru-RU" sz="2400" b="1" dirty="0" smtClean="0"/>
          </a:p>
          <a:p>
            <a:pPr algn="r">
              <a:buNone/>
            </a:pPr>
            <a:endParaRPr lang="ru-RU" sz="2400" b="1" dirty="0"/>
          </a:p>
        </p:txBody>
      </p:sp>
      <p:pic>
        <p:nvPicPr>
          <p:cNvPr id="3" name="Рисунок 2" descr="физр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9429" y="1977242"/>
            <a:ext cx="6278088" cy="470856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marL="342900" lvl="0" indent="-342900" algn="ctr">
              <a:spcBef>
                <a:spcPts val="1000"/>
              </a:spcBef>
            </a:pPr>
            <a:r>
              <a:rPr lang="ru-RU" sz="2800" b="1" dirty="0">
                <a:solidFill>
                  <a:schemeClr val="accent5">
                    <a:lumMod val="75000"/>
                  </a:schemeClr>
                </a:solidFill>
              </a:rPr>
              <a:t>Двигательно-речевые миниатюры можно охарактеризовать как ритмические упражнения, способствующие совершенствованию двигательных навыков и речевой активности </a:t>
            </a: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детей</a:t>
            </a:r>
            <a:r>
              <a:rPr lang="uk-UA" sz="2800" dirty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uk-UA" sz="2800" dirty="0">
                <a:solidFill>
                  <a:schemeClr val="accent4">
                    <a:lumMod val="75000"/>
                  </a:schemeClr>
                </a:solidFill>
              </a:rPr>
            </a:br>
            <a:endParaRPr lang="uk-UA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idx="1"/>
          </p:nvPr>
        </p:nvSpPr>
        <p:spPr>
          <a:xfrm>
            <a:off x="993912" y="2842591"/>
            <a:ext cx="9978887" cy="3637721"/>
          </a:xfrm>
        </p:spPr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Образно- двигательные миниатюры под слово являются полезным и продуктивным дополнением в работе воспитателей детского сада. По усмотрению педагога их можно включать в начало, в середину или конец непосредственно-образовательной деятельности. Миниатюры оживляют любую деятельность, способствуют переключению внимания, избавляя </a:t>
            </a:r>
            <a:r>
              <a:rPr lang="ru-RU" sz="2400" smtClean="0">
                <a:solidFill>
                  <a:schemeClr val="tx1"/>
                </a:solidFill>
              </a:rPr>
              <a:t>дошкольников </a:t>
            </a:r>
            <a:r>
              <a:rPr lang="ru-RU" sz="2400" smtClean="0">
                <a:solidFill>
                  <a:schemeClr val="tx1"/>
                </a:solidFill>
              </a:rPr>
              <a:t>от </a:t>
            </a:r>
            <a:r>
              <a:rPr lang="ru-RU" sz="2400" dirty="0" smtClean="0">
                <a:solidFill>
                  <a:schemeClr val="tx1"/>
                </a:solidFill>
              </a:rPr>
              <a:t>утомляемости. </a:t>
            </a:r>
            <a:endParaRPr lang="uk-UA" sz="2400" dirty="0">
              <a:solidFill>
                <a:schemeClr val="tx1"/>
              </a:solidFill>
            </a:endParaRPr>
          </a:p>
          <a:p>
            <a:r>
              <a:rPr lang="ru-RU" sz="2400" dirty="0" smtClean="0">
                <a:solidFill>
                  <a:schemeClr val="tx1"/>
                </a:solidFill>
              </a:rPr>
              <a:t>Так же могут проводиться во всех видах деятельности: прогулках, развлечениях, вечерах досуга.  </a:t>
            </a:r>
          </a:p>
        </p:txBody>
      </p:sp>
    </p:spTree>
    <p:extLst>
      <p:ext uri="{BB962C8B-B14F-4D97-AF65-F5344CB8AC3E}">
        <p14:creationId xmlns:p14="http://schemas.microsoft.com/office/powerpoint/2010/main" xmlns="" val="8639201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9123" y="435342"/>
            <a:ext cx="8596668" cy="1320800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accent4">
                    <a:lumMod val="75000"/>
                  </a:schemeClr>
                </a:solidFill>
              </a:rPr>
              <a:t>Тематика двигательно-речевых миниатюр широка и разнообразна и приближена к реальной жизни, способствует расширению детского кругозора </a:t>
            </a:r>
            <a:endParaRPr lang="uk-UA" sz="2800" b="1" dirty="0">
              <a:solidFill>
                <a:schemeClr val="accent4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7821" y="2107096"/>
            <a:ext cx="10792422" cy="4172805"/>
          </a:xfrm>
        </p:spPr>
        <p:txBody>
          <a:bodyPr>
            <a:normAutofit lnSpcReduction="10000"/>
          </a:bodyPr>
          <a:lstStyle/>
          <a:p>
            <a:r>
              <a:rPr lang="ru-RU" sz="2400" dirty="0" smtClean="0">
                <a:solidFill>
                  <a:schemeClr val="tx1"/>
                </a:solidFill>
              </a:rPr>
              <a:t>Объектами,  простых и доступных для детского восприятия,  стихов являются животные, птицы, насекомые, явления природы, игровая и трудовая деятельность, представления  профессиях, движении транспорта. </a:t>
            </a:r>
          </a:p>
          <a:p>
            <a:r>
              <a:rPr lang="ru-RU" sz="2400" dirty="0" smtClean="0">
                <a:solidFill>
                  <a:schemeClr val="tx1"/>
                </a:solidFill>
              </a:rPr>
              <a:t>Благодаря разнообразию заданий и активной двигательной деятельности укрепляются мышцы ребёнка, улучшается координация движений, становится более широкой их амплитуда. Постепенно исчезает зажатость плечевых и локтевых суставов. Раскрепощаются кисти и пальцы, появляется большая подвижность и гибкость суставов ног и всего туловища</a:t>
            </a:r>
            <a:r>
              <a:rPr lang="ru-RU" sz="2400" b="1" dirty="0" smtClean="0">
                <a:solidFill>
                  <a:schemeClr val="tx1"/>
                </a:solidFill>
              </a:rPr>
              <a:t>. </a:t>
            </a: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Всё это способствует интенсивному развитию общей и мелкой моторики и речи детей.</a:t>
            </a:r>
            <a:endParaRPr lang="uk-UA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379806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3" y="299357"/>
            <a:ext cx="10663601" cy="1320800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Методические рекомендации к проведению двигательно-речевых миниатюр</a:t>
            </a:r>
            <a:endParaRPr lang="uk-UA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1393146"/>
            <a:ext cx="10732788" cy="3880773"/>
          </a:xfrm>
        </p:spPr>
        <p:txBody>
          <a:bodyPr>
            <a:noAutofit/>
          </a:bodyPr>
          <a:lstStyle/>
          <a:p>
            <a:r>
              <a:rPr lang="ru-RU" sz="2000" b="1" dirty="0" smtClean="0">
                <a:solidFill>
                  <a:schemeClr val="tx1"/>
                </a:solidFill>
              </a:rPr>
              <a:t>Перед проведением речевого упражнения  необходимо провести краткую беседу, чтобы заинтересовать детей темой миниатюры.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Затем воспитатель показывает детям миниатюру. Показ должен быть точным, чётким, динамичным, выразительным, а чтение стихов –ритмичным, ярким, эмоциональным, с соблюдением необходимого темпа, с логическими паузами между строками.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Далее идёт повторение миниатюры совместно с детьми(2-3 раза). Уточняются отдельные детали, обращается внимание на качество выполнения тех или иных движений. Полезно использовать показ отдельных детей с хорошей координацией движений и быстро усвоивших и качественно выполняющих миниатюру. Непременно необходима похвала, оценка достижений, словесное поощрение успехов.</a:t>
            </a:r>
          </a:p>
          <a:p>
            <a:r>
              <a:rPr lang="ru-RU" sz="2000" b="1" dirty="0" smtClean="0">
                <a:solidFill>
                  <a:schemeClr val="tx1"/>
                </a:solidFill>
              </a:rPr>
              <a:t>Можно записать стихотворный текст на аудиоустройство в удобном для детей ритме и темпе, что позволит более ритмичному и чёткому воспроизведению необходимых движений.   </a:t>
            </a:r>
          </a:p>
          <a:p>
            <a:endParaRPr lang="ru-RU" sz="2000" b="1" dirty="0" smtClean="0"/>
          </a:p>
          <a:p>
            <a:endParaRPr lang="ru-RU" sz="2000" b="1" dirty="0" smtClean="0"/>
          </a:p>
          <a:p>
            <a:pPr marL="0" indent="0">
              <a:buNone/>
            </a:pPr>
            <a:endParaRPr lang="uk-UA" sz="2000" b="1" dirty="0"/>
          </a:p>
        </p:txBody>
      </p:sp>
    </p:spTree>
    <p:extLst>
      <p:ext uri="{BB962C8B-B14F-4D97-AF65-F5344CB8AC3E}">
        <p14:creationId xmlns:p14="http://schemas.microsoft.com/office/powerpoint/2010/main" xmlns="" val="23219452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212272"/>
            <a:ext cx="7445202" cy="1289958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</a:rPr>
              <a:t>Двигательно-речевые миниатюры </a:t>
            </a:r>
            <a:br>
              <a:rPr lang="ru-RU" sz="2800" b="1" dirty="0" smtClean="0">
                <a:solidFill>
                  <a:srgbClr val="C00000"/>
                </a:solidFill>
              </a:rPr>
            </a:br>
            <a:r>
              <a:rPr lang="ru-RU" sz="2800" b="1" dirty="0" smtClean="0">
                <a:solidFill>
                  <a:srgbClr val="C00000"/>
                </a:solidFill>
              </a:rPr>
              <a:t>для детей 3-4 лет</a:t>
            </a:r>
            <a:endParaRPr lang="uk-UA" sz="2800" b="1" dirty="0">
              <a:solidFill>
                <a:srgbClr val="C0000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12959" y="1454729"/>
            <a:ext cx="11307837" cy="388077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Кошка 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Погладим ладошку, словно кошку.</a:t>
            </a:r>
            <a:r>
              <a:rPr lang="ru-RU" sz="2000" b="1" i="1" dirty="0" smtClean="0">
                <a:solidFill>
                  <a:schemeClr val="tx1"/>
                </a:solidFill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</a:rPr>
              <a:t>Гладят воображаемую кошку, сидящую на правой ладошке)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Погладим ладошку, словно кошку.</a:t>
            </a:r>
            <a:r>
              <a:rPr lang="ru-RU" b="1" i="1" dirty="0" smtClean="0">
                <a:solidFill>
                  <a:schemeClr val="tx1"/>
                </a:solidFill>
              </a:rPr>
              <a:t>(</a:t>
            </a:r>
            <a:r>
              <a:rPr lang="ru-RU" sz="1600" b="1" i="1" dirty="0" smtClean="0">
                <a:solidFill>
                  <a:schemeClr val="tx1"/>
                </a:solidFill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</a:rPr>
              <a:t>Гладят </a:t>
            </a:r>
            <a:r>
              <a:rPr lang="ru-RU" sz="1600" i="1" dirty="0">
                <a:solidFill>
                  <a:schemeClr val="tx1"/>
                </a:solidFill>
              </a:rPr>
              <a:t>воображаемую кошку, сидящую на </a:t>
            </a:r>
            <a:r>
              <a:rPr lang="ru-RU" sz="1600" i="1" dirty="0" smtClean="0">
                <a:solidFill>
                  <a:schemeClr val="tx1"/>
                </a:solidFill>
              </a:rPr>
              <a:t>левой </a:t>
            </a:r>
            <a:r>
              <a:rPr lang="ru-RU" sz="1600" i="1" dirty="0">
                <a:solidFill>
                  <a:schemeClr val="tx1"/>
                </a:solidFill>
              </a:rPr>
              <a:t>ладошке</a:t>
            </a:r>
            <a:r>
              <a:rPr lang="ru-RU" sz="1600" i="1" dirty="0" smtClean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ru-RU" sz="2000" b="1" dirty="0" err="1" smtClean="0">
                <a:solidFill>
                  <a:schemeClr val="tx1"/>
                </a:solidFill>
              </a:rPr>
              <a:t>Фр-фр-фр</a:t>
            </a:r>
            <a:r>
              <a:rPr lang="ru-RU" sz="2000" b="1" dirty="0" smtClean="0">
                <a:solidFill>
                  <a:schemeClr val="tx1"/>
                </a:solidFill>
              </a:rPr>
              <a:t>! </a:t>
            </a:r>
            <a:r>
              <a:rPr lang="ru-RU" sz="1600" i="1" dirty="0" smtClean="0">
                <a:solidFill>
                  <a:schemeClr val="tx1"/>
                </a:solidFill>
              </a:rPr>
              <a:t>(Кошка рассердилась: дети сжимают пальцы рук в кулачки и резко выбрасывают руки вперёд, одновременно распрямляя все пальцы)</a:t>
            </a:r>
          </a:p>
          <a:p>
            <a:pPr marL="0" indent="0" algn="ctr">
              <a:buNone/>
            </a:pPr>
            <a:r>
              <a:rPr lang="ru-RU" sz="2400" b="1" dirty="0"/>
              <a:t> </a:t>
            </a:r>
            <a:r>
              <a:rPr lang="uk-UA" sz="2400" b="1" dirty="0" smtClean="0">
                <a:solidFill>
                  <a:srgbClr val="C00000"/>
                </a:solidFill>
              </a:rPr>
              <a:t>Ванюша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За столом сидит Ванюша</a:t>
            </a:r>
            <a:r>
              <a:rPr lang="ru-RU" b="1" i="1" dirty="0" smtClean="0">
                <a:solidFill>
                  <a:schemeClr val="tx1"/>
                </a:solidFill>
              </a:rPr>
              <a:t>. </a:t>
            </a:r>
            <a:r>
              <a:rPr lang="ru-RU" sz="1600" i="1" dirty="0" smtClean="0">
                <a:solidFill>
                  <a:schemeClr val="tx1"/>
                </a:solidFill>
              </a:rPr>
              <a:t>(Сгибают руки в локтях, соединяют кулачки перед грудью, изображая стол)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Наш Ванюша любит кушать. </a:t>
            </a:r>
            <a:r>
              <a:rPr lang="ru-RU" sz="1600" i="1" dirty="0" smtClean="0">
                <a:solidFill>
                  <a:schemeClr val="tx1"/>
                </a:solidFill>
              </a:rPr>
              <a:t>(Размешивают кашу ложкой в тарелке)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Раз-два-три! Мелькает ложка. </a:t>
            </a:r>
            <a:r>
              <a:rPr lang="ru-RU" sz="1600" i="1" dirty="0" smtClean="0">
                <a:solidFill>
                  <a:schemeClr val="tx1"/>
                </a:solidFill>
              </a:rPr>
              <a:t>(Быстрыми движениям руки подносят ложку ко рту)</a:t>
            </a:r>
          </a:p>
          <a:p>
            <a:pPr marL="0" indent="0">
              <a:buNone/>
            </a:pPr>
            <a:r>
              <a:rPr lang="ru-RU" sz="2000" b="1" dirty="0" smtClean="0">
                <a:solidFill>
                  <a:schemeClr val="tx1"/>
                </a:solidFill>
              </a:rPr>
              <a:t>Не осталось даже крошки</a:t>
            </a:r>
            <a:r>
              <a:rPr lang="ru-RU" sz="1600" dirty="0" smtClean="0">
                <a:solidFill>
                  <a:schemeClr val="tx1"/>
                </a:solidFill>
              </a:rPr>
              <a:t>.(</a:t>
            </a:r>
            <a:r>
              <a:rPr lang="ru-RU" sz="1600" i="1" dirty="0" smtClean="0">
                <a:solidFill>
                  <a:schemeClr val="tx1"/>
                </a:solidFill>
              </a:rPr>
              <a:t>Разводят руки в стороны и пожимают плечами)</a:t>
            </a:r>
          </a:p>
        </p:txBody>
      </p:sp>
    </p:spTree>
    <p:extLst>
      <p:ext uri="{BB962C8B-B14F-4D97-AF65-F5344CB8AC3E}">
        <p14:creationId xmlns:p14="http://schemas.microsoft.com/office/powerpoint/2010/main" xmlns="" val="24620390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3" y="506185"/>
            <a:ext cx="10687353" cy="5715001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600" b="1" dirty="0" smtClean="0">
                <a:solidFill>
                  <a:schemeClr val="accent5">
                    <a:lumMod val="75000"/>
                  </a:schemeClr>
                </a:solidFill>
              </a:rPr>
              <a:t> Стирка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Постираю мишке тёплые штанишки</a:t>
            </a:r>
            <a:r>
              <a:rPr lang="ru-RU" sz="1900" dirty="0" smtClean="0">
                <a:solidFill>
                  <a:schemeClr val="tx1"/>
                </a:solidFill>
              </a:rPr>
              <a:t>. </a:t>
            </a:r>
            <a:r>
              <a:rPr lang="ru-RU" sz="1700" i="1" dirty="0" smtClean="0">
                <a:solidFill>
                  <a:schemeClr val="tx1"/>
                </a:solidFill>
              </a:rPr>
              <a:t>(Изображают стирку)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А потом пополощу</a:t>
            </a:r>
            <a:r>
              <a:rPr lang="ru-RU" sz="1900" dirty="0" smtClean="0">
                <a:solidFill>
                  <a:schemeClr val="tx1"/>
                </a:solidFill>
              </a:rPr>
              <a:t>, </a:t>
            </a:r>
            <a:r>
              <a:rPr lang="ru-RU" sz="1700" i="1" dirty="0" smtClean="0">
                <a:solidFill>
                  <a:schemeClr val="tx1"/>
                </a:solidFill>
              </a:rPr>
              <a:t>(Прополаскивают штанишки)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Посильнее отожму</a:t>
            </a:r>
            <a:r>
              <a:rPr lang="ru-RU" dirty="0" smtClean="0">
                <a:solidFill>
                  <a:schemeClr val="tx1"/>
                </a:solidFill>
              </a:rPr>
              <a:t>, </a:t>
            </a:r>
            <a:r>
              <a:rPr lang="ru-RU" sz="1700" i="1" dirty="0" smtClean="0">
                <a:solidFill>
                  <a:schemeClr val="tx1"/>
                </a:solidFill>
              </a:rPr>
              <a:t>(Отжимают)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На верёвке просушу</a:t>
            </a:r>
            <a:r>
              <a:rPr lang="ru-RU" b="1" dirty="0" smtClean="0">
                <a:solidFill>
                  <a:schemeClr val="tx1"/>
                </a:solidFill>
              </a:rPr>
              <a:t>.(</a:t>
            </a:r>
            <a:r>
              <a:rPr lang="ru-RU" sz="1700" i="1" dirty="0" smtClean="0">
                <a:solidFill>
                  <a:schemeClr val="tx1"/>
                </a:solidFill>
              </a:rPr>
              <a:t>Двумя руками развешивают на верёвку)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Пусть гуляет мишка,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sz="1700" i="1" dirty="0" smtClean="0">
                <a:solidFill>
                  <a:schemeClr val="tx1"/>
                </a:solidFill>
              </a:rPr>
              <a:t>Переваливаются с ноги на ногу, растопырив «лапы»)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В чистеньких штанишках</a:t>
            </a:r>
            <a:r>
              <a:rPr lang="ru-RU" dirty="0" smtClean="0">
                <a:solidFill>
                  <a:schemeClr val="tx1"/>
                </a:solidFill>
              </a:rPr>
              <a:t>.(</a:t>
            </a:r>
            <a:r>
              <a:rPr lang="ru-RU" sz="1700" i="1" dirty="0" smtClean="0">
                <a:solidFill>
                  <a:schemeClr val="tx1"/>
                </a:solidFill>
              </a:rPr>
              <a:t>Дважды проводят руками по ногам сверху вниз)</a:t>
            </a:r>
          </a:p>
          <a:p>
            <a:pPr marL="0" indent="0" algn="ctr">
              <a:buNone/>
            </a:pPr>
            <a:r>
              <a:rPr lang="ru-RU" sz="2600" b="1" dirty="0" smtClean="0">
                <a:solidFill>
                  <a:srgbClr val="C00000"/>
                </a:solidFill>
              </a:rPr>
              <a:t>Мороз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На дворе такой мороз! (</a:t>
            </a:r>
            <a:r>
              <a:rPr lang="ru-RU" sz="1700" i="1" dirty="0" smtClean="0">
                <a:solidFill>
                  <a:schemeClr val="tx1"/>
                </a:solidFill>
              </a:rPr>
              <a:t>Поёживаются, </a:t>
            </a:r>
            <a:r>
              <a:rPr lang="ru-RU" sz="1700" i="1" dirty="0" err="1" smtClean="0">
                <a:solidFill>
                  <a:schemeClr val="tx1"/>
                </a:solidFill>
              </a:rPr>
              <a:t>обхваив</a:t>
            </a:r>
            <a:r>
              <a:rPr lang="ru-RU" sz="1700" i="1" dirty="0" smtClean="0">
                <a:solidFill>
                  <a:schemeClr val="tx1"/>
                </a:solidFill>
              </a:rPr>
              <a:t> себя руками)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Трём руками уши, нос</a:t>
            </a:r>
            <a:r>
              <a:rPr lang="ru-RU" sz="1900" dirty="0" smtClean="0">
                <a:solidFill>
                  <a:schemeClr val="tx1"/>
                </a:solidFill>
              </a:rPr>
              <a:t>, </a:t>
            </a:r>
            <a:r>
              <a:rPr lang="ru-RU" sz="1700" i="1" dirty="0" smtClean="0">
                <a:solidFill>
                  <a:schemeClr val="tx1"/>
                </a:solidFill>
              </a:rPr>
              <a:t>(Трут уши и нос) 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Хлопаем в ладоши- </a:t>
            </a:r>
            <a:r>
              <a:rPr lang="ru-RU" sz="1700" i="1" dirty="0" smtClean="0">
                <a:solidFill>
                  <a:schemeClr val="tx1"/>
                </a:solidFill>
              </a:rPr>
              <a:t>(Хлопают в ладоши)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Ох, мороз хороший! 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Поднимаем воротник, </a:t>
            </a:r>
            <a:r>
              <a:rPr lang="ru-RU" sz="1700" b="1" i="1" dirty="0" smtClean="0">
                <a:solidFill>
                  <a:schemeClr val="tx1"/>
                </a:solidFill>
              </a:rPr>
              <a:t>(</a:t>
            </a:r>
            <a:r>
              <a:rPr lang="ru-RU" sz="1700" i="1" dirty="0" smtClean="0">
                <a:solidFill>
                  <a:schemeClr val="tx1"/>
                </a:solidFill>
              </a:rPr>
              <a:t>Движения по тексту)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Топаем ногами. 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И на месте прыг да прыг</a:t>
            </a:r>
            <a:r>
              <a:rPr lang="ru-RU" sz="1700" i="1" dirty="0" smtClean="0">
                <a:solidFill>
                  <a:schemeClr val="tx1"/>
                </a:solidFill>
              </a:rPr>
              <a:t>.(Прыгают)</a:t>
            </a:r>
          </a:p>
          <a:p>
            <a:pPr marL="0" indent="0">
              <a:buNone/>
            </a:pPr>
            <a:r>
              <a:rPr lang="ru-RU" sz="1900" b="1" dirty="0" smtClean="0">
                <a:solidFill>
                  <a:schemeClr val="tx1"/>
                </a:solidFill>
              </a:rPr>
              <a:t>Мама. Прыгай с нами!(</a:t>
            </a:r>
            <a:r>
              <a:rPr lang="ru-RU" sz="1700" i="1" dirty="0" smtClean="0">
                <a:solidFill>
                  <a:schemeClr val="tx1"/>
                </a:solidFill>
              </a:rPr>
              <a:t>Прыгают и рукой зовут к себе маму)</a:t>
            </a:r>
            <a:endParaRPr lang="uk-UA" sz="1700" i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04814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339439"/>
            <a:ext cx="11780321" cy="3701924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Мячики</a:t>
            </a:r>
          </a:p>
          <a:p>
            <a:pPr algn="ctr">
              <a:buNone/>
            </a:pPr>
            <a:endParaRPr lang="ru-RU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algn="ctr">
              <a:buNone/>
            </a:pPr>
            <a:endParaRPr lang="ru-RU" sz="2800" b="1" dirty="0" smtClean="0">
              <a:solidFill>
                <a:schemeClr val="accent5">
                  <a:lumMod val="75000"/>
                </a:schemeClr>
              </a:solidFill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8769" y="2979625"/>
            <a:ext cx="1099655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smtClean="0"/>
              <a:t>Красный мячик вверх бросаем. </a:t>
            </a:r>
            <a:r>
              <a:rPr lang="ru-RU" sz="1600" i="1" dirty="0" smtClean="0"/>
              <a:t>(Подбрасывают мяч обеими руками вверх и ловят его -2раза)</a:t>
            </a:r>
          </a:p>
          <a:p>
            <a:pPr>
              <a:buNone/>
            </a:pPr>
            <a:r>
              <a:rPr lang="ru-RU" b="1" dirty="0" smtClean="0"/>
              <a:t>Синий об пол ударяем. </a:t>
            </a:r>
            <a:r>
              <a:rPr lang="ru-RU" dirty="0" smtClean="0"/>
              <a:t>(</a:t>
            </a:r>
            <a:r>
              <a:rPr lang="ru-RU" sz="1600" i="1" dirty="0" smtClean="0"/>
              <a:t>Ударяют о пол 4 раза)</a:t>
            </a:r>
          </a:p>
          <a:p>
            <a:pPr>
              <a:buNone/>
            </a:pPr>
            <a:r>
              <a:rPr lang="ru-RU" b="1" dirty="0" smtClean="0"/>
              <a:t>Белый – правою рукой, </a:t>
            </a:r>
            <a:r>
              <a:rPr lang="ru-RU" sz="1600" i="1" dirty="0" smtClean="0"/>
              <a:t>(Правой рукой ударяют об пол 4 раза)</a:t>
            </a:r>
          </a:p>
          <a:p>
            <a:pPr>
              <a:buNone/>
            </a:pPr>
            <a:r>
              <a:rPr lang="ru-RU" b="1" dirty="0" smtClean="0"/>
              <a:t>Жёлтый – левою рукой. </a:t>
            </a:r>
            <a:r>
              <a:rPr lang="ru-RU" i="1" dirty="0" smtClean="0"/>
              <a:t>(</a:t>
            </a:r>
            <a:r>
              <a:rPr lang="ru-RU" sz="1600" i="1" dirty="0" smtClean="0"/>
              <a:t>Те же движения левой рукой)</a:t>
            </a:r>
          </a:p>
          <a:p>
            <a:pPr>
              <a:buNone/>
            </a:pPr>
            <a:r>
              <a:rPr lang="ru-RU" b="1" dirty="0" smtClean="0"/>
              <a:t>Перебрасываем мяч, </a:t>
            </a:r>
            <a:r>
              <a:rPr lang="ru-RU" i="1" dirty="0" smtClean="0"/>
              <a:t>(</a:t>
            </a:r>
            <a:r>
              <a:rPr lang="ru-RU" sz="1600" i="1" dirty="0" smtClean="0"/>
              <a:t>Перебрасывают мяч с руки на руку)</a:t>
            </a:r>
          </a:p>
          <a:p>
            <a:pPr>
              <a:buNone/>
            </a:pPr>
            <a:r>
              <a:rPr lang="ru-RU" b="1" dirty="0" smtClean="0"/>
              <a:t>Чтобы не пуститься вскачь. </a:t>
            </a:r>
            <a:r>
              <a:rPr lang="ru-RU" sz="1600" b="1" dirty="0" smtClean="0"/>
              <a:t>(</a:t>
            </a:r>
            <a:r>
              <a:rPr lang="ru-RU" sz="1600" i="1" dirty="0" smtClean="0"/>
              <a:t>Обеими руками как бы перебрасывают мяч стоящему напротив   воображаемому партнёру)</a:t>
            </a:r>
          </a:p>
          <a:p>
            <a:pPr>
              <a:buNone/>
            </a:pPr>
            <a:endParaRPr lang="ru-RU" sz="1600" i="1" dirty="0" smtClean="0"/>
          </a:p>
        </p:txBody>
      </p:sp>
      <p:pic>
        <p:nvPicPr>
          <p:cNvPr id="6" name="Рисунок 5" descr="мяч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104404" y="403760"/>
            <a:ext cx="2257301" cy="2381003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9838" y="538347"/>
            <a:ext cx="9772952" cy="134982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Двигательно-речевые миниатюры </a:t>
            </a:r>
            <a:br>
              <a:rPr lang="ru-RU" b="1" dirty="0">
                <a:solidFill>
                  <a:srgbClr val="C00000"/>
                </a:solidFill>
              </a:rPr>
            </a:br>
            <a:r>
              <a:rPr lang="ru-RU" b="1" dirty="0">
                <a:solidFill>
                  <a:srgbClr val="C00000"/>
                </a:solidFill>
              </a:rPr>
              <a:t>для детей </a:t>
            </a:r>
            <a:r>
              <a:rPr lang="ru-RU" b="1" dirty="0" smtClean="0">
                <a:solidFill>
                  <a:srgbClr val="C00000"/>
                </a:solidFill>
              </a:rPr>
              <a:t>5-7 </a:t>
            </a:r>
            <a:r>
              <a:rPr lang="ru-RU" b="1" dirty="0">
                <a:solidFill>
                  <a:srgbClr val="C00000"/>
                </a:solidFill>
              </a:rPr>
              <a:t>лет</a:t>
            </a:r>
            <a:endParaRPr lang="uk-UA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9209" y="2208810"/>
            <a:ext cx="11079237" cy="4236313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Дудочка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Смастерю, смастерю </a:t>
            </a:r>
            <a:r>
              <a:rPr lang="ru-RU" sz="1600" i="1" dirty="0" smtClean="0">
                <a:solidFill>
                  <a:schemeClr val="tx1"/>
                </a:solidFill>
              </a:rPr>
              <a:t>(Как бы стругают из дерева дудочку)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Дудочку, дудочку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Просверлю, просверлю </a:t>
            </a:r>
            <a:r>
              <a:rPr lang="ru-RU" sz="1600" i="1" dirty="0" smtClean="0">
                <a:solidFill>
                  <a:schemeClr val="tx1"/>
                </a:solidFill>
              </a:rPr>
              <a:t>( Просверливают четыре </a:t>
            </a:r>
            <a:r>
              <a:rPr lang="ru-RU" sz="1600" i="1" dirty="0">
                <a:solidFill>
                  <a:schemeClr val="tx1"/>
                </a:solidFill>
              </a:rPr>
              <a:t>дырочки</a:t>
            </a:r>
            <a:r>
              <a:rPr lang="ru-RU" sz="1600" i="1" dirty="0" smtClean="0">
                <a:solidFill>
                  <a:schemeClr val="tx1"/>
                </a:solidFill>
              </a:rPr>
              <a:t>, сначала правой, затем левой рукой)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Дырочки в трубочке.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Полюбуюсь дудочкой </a:t>
            </a:r>
            <a:r>
              <a:rPr lang="ru-RU" sz="1600" i="1" dirty="0" smtClean="0">
                <a:solidFill>
                  <a:schemeClr val="tx1"/>
                </a:solidFill>
              </a:rPr>
              <a:t>(Как бы берут дудочку двумя руками и  поворачиваются вправо и влево)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И в неё подую.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</a:rPr>
              <a:t>Подносят дудочку к губам и дуют в неё)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Заиграет дудочка </a:t>
            </a:r>
            <a:r>
              <a:rPr lang="ru-RU" dirty="0" smtClean="0">
                <a:solidFill>
                  <a:schemeClr val="tx1"/>
                </a:solidFill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</a:rPr>
              <a:t>Играют на дудочке , перебирая пальчиками)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Песенку простую</a:t>
            </a:r>
            <a:r>
              <a:rPr lang="ru-RU" dirty="0" smtClean="0">
                <a:solidFill>
                  <a:schemeClr val="tx1"/>
                </a:solidFill>
              </a:rPr>
              <a:t>. </a:t>
            </a:r>
            <a:endParaRPr lang="uk-UA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дудка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474" y="4845132"/>
            <a:ext cx="2667000" cy="181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4350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4014" y="625703"/>
            <a:ext cx="9176031" cy="5644468"/>
          </a:xfrm>
        </p:spPr>
        <p:txBody>
          <a:bodyPr/>
          <a:lstStyle/>
          <a:p>
            <a:pPr marL="0" indent="0" algn="ctr">
              <a:buNone/>
            </a:pPr>
            <a:r>
              <a:rPr lang="ru-RU" sz="2400" b="1" dirty="0" smtClean="0">
                <a:solidFill>
                  <a:schemeClr val="accent5">
                    <a:lumMod val="75000"/>
                  </a:schemeClr>
                </a:solidFill>
              </a:rPr>
              <a:t>Суп для куклы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Я сварю для куклы суп</a:t>
            </a:r>
            <a:r>
              <a:rPr lang="ru-RU" sz="1600" i="1" dirty="0" smtClean="0">
                <a:solidFill>
                  <a:schemeClr val="tx1"/>
                </a:solidFill>
              </a:rPr>
              <a:t>.(«Наливают» в кастрюльку воду)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Я туда порежу лук,(</a:t>
            </a:r>
            <a:r>
              <a:rPr lang="ru-RU" sz="1600" i="1" dirty="0" smtClean="0">
                <a:solidFill>
                  <a:schemeClr val="tx1"/>
                </a:solidFill>
              </a:rPr>
              <a:t>Режут лук)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Вымою картошку</a:t>
            </a:r>
            <a:r>
              <a:rPr lang="ru-RU" dirty="0" smtClean="0">
                <a:solidFill>
                  <a:schemeClr val="tx1"/>
                </a:solidFill>
              </a:rPr>
              <a:t>,(</a:t>
            </a:r>
            <a:r>
              <a:rPr lang="ru-RU" sz="1600" i="1" dirty="0" smtClean="0">
                <a:solidFill>
                  <a:schemeClr val="tx1"/>
                </a:solidFill>
              </a:rPr>
              <a:t>Моют картошку)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Покрошу немножко</a:t>
            </a:r>
            <a:r>
              <a:rPr lang="ru-RU" dirty="0" smtClean="0">
                <a:solidFill>
                  <a:schemeClr val="tx1"/>
                </a:solidFill>
              </a:rPr>
              <a:t>.(</a:t>
            </a:r>
            <a:r>
              <a:rPr lang="ru-RU" sz="1600" i="1" dirty="0" smtClean="0">
                <a:solidFill>
                  <a:schemeClr val="tx1"/>
                </a:solidFill>
              </a:rPr>
              <a:t>Выполняют рубящие движения ладонью)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И потру морковь на тёрке</a:t>
            </a:r>
            <a:r>
              <a:rPr lang="ru-RU" dirty="0" smtClean="0">
                <a:solidFill>
                  <a:schemeClr val="tx1"/>
                </a:solidFill>
              </a:rPr>
              <a:t>,(</a:t>
            </a:r>
            <a:r>
              <a:rPr lang="ru-RU" sz="1600" i="1" dirty="0" smtClean="0">
                <a:solidFill>
                  <a:schemeClr val="tx1"/>
                </a:solidFill>
              </a:rPr>
              <a:t>Трут морковь)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Помидоры положу. </a:t>
            </a:r>
            <a:r>
              <a:rPr lang="ru-RU" sz="1600" b="1" i="1" dirty="0" smtClean="0">
                <a:solidFill>
                  <a:schemeClr val="tx1"/>
                </a:solidFill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</a:rPr>
              <a:t>Кладут помидоры правой и левой рукой)</a:t>
            </a:r>
          </a:p>
          <a:p>
            <a:pPr marL="0" indent="0">
              <a:buNone/>
            </a:pP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А ещё укроп посыплю</a:t>
            </a:r>
            <a:r>
              <a:rPr lang="ru-RU" sz="1600" i="1" dirty="0" smtClean="0">
                <a:solidFill>
                  <a:schemeClr val="tx1"/>
                </a:solidFill>
              </a:rPr>
              <a:t>,(Встряхивающие движения кистью и пальцами правой руки).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Посолю и поперчу</a:t>
            </a:r>
            <a:r>
              <a:rPr lang="ru-RU" dirty="0" smtClean="0">
                <a:solidFill>
                  <a:schemeClr val="tx1"/>
                </a:solidFill>
              </a:rPr>
              <a:t>.(</a:t>
            </a:r>
            <a:r>
              <a:rPr lang="ru-RU" sz="1600" i="1" dirty="0" smtClean="0">
                <a:solidFill>
                  <a:schemeClr val="tx1"/>
                </a:solidFill>
              </a:rPr>
              <a:t>Мелкие движения пальцами)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Суп готов, садитесь кушать,(</a:t>
            </a:r>
            <a:r>
              <a:rPr lang="ru-RU" sz="1600" dirty="0" smtClean="0">
                <a:solidFill>
                  <a:schemeClr val="tx1"/>
                </a:solidFill>
              </a:rPr>
              <a:t>Разливают половником суп по тарелкам)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Куклы Таня и Катюша.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endParaRPr lang="ru-RU" b="1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uk-UA" dirty="0"/>
          </a:p>
        </p:txBody>
      </p:sp>
      <p:pic>
        <p:nvPicPr>
          <p:cNvPr id="4" name="Рисунок 3" descr="кастрюль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452757" y="490893"/>
            <a:ext cx="2447319" cy="2335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76770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0455" y="748146"/>
            <a:ext cx="11197991" cy="5305092"/>
          </a:xfrm>
        </p:spPr>
        <p:txBody>
          <a:bodyPr/>
          <a:lstStyle/>
          <a:p>
            <a:pPr algn="ctr">
              <a:buNone/>
            </a:pPr>
            <a:r>
              <a:rPr lang="ru-RU" sz="2800" b="1" dirty="0" smtClean="0">
                <a:solidFill>
                  <a:srgbClr val="002060"/>
                </a:solidFill>
              </a:rPr>
              <a:t>Дождик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Тучка по небу плывёт</a:t>
            </a:r>
            <a:r>
              <a:rPr lang="ru-RU" sz="1600" i="1" dirty="0" smtClean="0">
                <a:solidFill>
                  <a:schemeClr val="tx1"/>
                </a:solidFill>
              </a:rPr>
              <a:t>, (Подняв руки вверх, неторопливо и плавно ведут их справа налево и слева направо)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Тучка дождик к нам везёт.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Застучали капли – кап! </a:t>
            </a:r>
            <a:r>
              <a:rPr lang="ru-RU" sz="1600" i="1" dirty="0" smtClean="0">
                <a:solidFill>
                  <a:schemeClr val="tx1"/>
                </a:solidFill>
              </a:rPr>
              <a:t>(Изображая падающие капли дождя, встряхивают кистью правой руки)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Кап, кап, кап по крыше. </a:t>
            </a:r>
            <a:r>
              <a:rPr lang="ru-RU" sz="1600" i="1" dirty="0" smtClean="0">
                <a:solidFill>
                  <a:schemeClr val="tx1"/>
                </a:solidFill>
              </a:rPr>
              <a:t>(Те же движения левой рукой)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Всё сильнее – кап, кап, кап. </a:t>
            </a:r>
            <a:r>
              <a:rPr lang="ru-RU" sz="1600" dirty="0" smtClean="0">
                <a:solidFill>
                  <a:schemeClr val="tx1"/>
                </a:solidFill>
              </a:rPr>
              <a:t>(Встряхивают кистями обеих рук энергичнее)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Всё быстрее – кап, кап, кап. </a:t>
            </a:r>
            <a:r>
              <a:rPr lang="ru-RU" sz="1600" i="1" dirty="0" smtClean="0">
                <a:solidFill>
                  <a:schemeClr val="tx1"/>
                </a:solidFill>
              </a:rPr>
              <a:t>(Ещё ускоряют темп движений, выполняя их всё энергичнее)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А потом всё тише – </a:t>
            </a:r>
            <a:r>
              <a:rPr lang="ru-RU" sz="1600" i="1" dirty="0" smtClean="0">
                <a:solidFill>
                  <a:schemeClr val="tx1"/>
                </a:solidFill>
              </a:rPr>
              <a:t>(Замедляют темп движений, выполняя их спокойнее)</a:t>
            </a:r>
          </a:p>
          <a:p>
            <a:pPr>
              <a:buNone/>
            </a:pPr>
            <a:r>
              <a:rPr lang="ru-RU" b="1" dirty="0" smtClean="0">
                <a:solidFill>
                  <a:schemeClr val="tx1"/>
                </a:solidFill>
              </a:rPr>
              <a:t>Кап… </a:t>
            </a:r>
            <a:r>
              <a:rPr lang="ru-RU" b="1" dirty="0" err="1" smtClean="0">
                <a:solidFill>
                  <a:schemeClr val="tx1"/>
                </a:solidFill>
              </a:rPr>
              <a:t>кап</a:t>
            </a:r>
            <a:r>
              <a:rPr lang="ru-RU" b="1" dirty="0" smtClean="0">
                <a:solidFill>
                  <a:schemeClr val="tx1"/>
                </a:solidFill>
              </a:rPr>
              <a:t>… </a:t>
            </a:r>
            <a:r>
              <a:rPr lang="ru-RU" b="1" dirty="0" err="1" smtClean="0">
                <a:solidFill>
                  <a:schemeClr val="tx1"/>
                </a:solidFill>
              </a:rPr>
              <a:t>кап</a:t>
            </a:r>
            <a:r>
              <a:rPr lang="ru-RU" b="1" dirty="0" smtClean="0">
                <a:solidFill>
                  <a:schemeClr val="tx1"/>
                </a:solidFill>
              </a:rPr>
              <a:t>… </a:t>
            </a:r>
            <a:r>
              <a:rPr lang="ru-RU" sz="1400" i="1" dirty="0" smtClean="0">
                <a:solidFill>
                  <a:schemeClr val="tx1"/>
                </a:solidFill>
              </a:rPr>
              <a:t>(</a:t>
            </a:r>
            <a:r>
              <a:rPr lang="ru-RU" sz="1600" i="1" dirty="0" smtClean="0">
                <a:solidFill>
                  <a:schemeClr val="tx1"/>
                </a:solidFill>
              </a:rPr>
              <a:t>Встряхивают попеременно кистью правой и левой руки)</a:t>
            </a:r>
          </a:p>
          <a:p>
            <a:pPr>
              <a:buNone/>
            </a:pPr>
            <a:r>
              <a:rPr lang="ru-RU" sz="1600" i="1" dirty="0" smtClean="0">
                <a:solidFill>
                  <a:schemeClr val="tx1"/>
                </a:solidFill>
              </a:rPr>
              <a:t> </a:t>
            </a:r>
            <a:r>
              <a:rPr lang="ru-RU" b="1" dirty="0" smtClean="0">
                <a:solidFill>
                  <a:schemeClr val="tx1"/>
                </a:solidFill>
              </a:rPr>
              <a:t>Кап… </a:t>
            </a:r>
            <a:r>
              <a:rPr lang="ru-RU" b="1" dirty="0" err="1" smtClean="0">
                <a:solidFill>
                  <a:schemeClr val="tx1"/>
                </a:solidFill>
              </a:rPr>
              <a:t>кап</a:t>
            </a:r>
            <a:r>
              <a:rPr lang="ru-RU" b="1" dirty="0" smtClean="0">
                <a:solidFill>
                  <a:schemeClr val="tx1"/>
                </a:solidFill>
              </a:rPr>
              <a:t>… </a:t>
            </a:r>
            <a:r>
              <a:rPr lang="ru-RU" b="1" dirty="0" err="1" smtClean="0">
                <a:solidFill>
                  <a:schemeClr val="tx1"/>
                </a:solidFill>
              </a:rPr>
              <a:t>кап</a:t>
            </a:r>
            <a:r>
              <a:rPr lang="ru-RU" b="1" dirty="0" smtClean="0">
                <a:solidFill>
                  <a:schemeClr val="tx1"/>
                </a:solidFill>
              </a:rPr>
              <a:t>…</a:t>
            </a:r>
            <a:r>
              <a:rPr lang="ru-RU" i="1" dirty="0" smtClean="0">
                <a:solidFill>
                  <a:schemeClr val="tx1"/>
                </a:solidFill>
              </a:rPr>
              <a:t> </a:t>
            </a:r>
            <a:r>
              <a:rPr lang="ru-RU" sz="1600" i="1" dirty="0" smtClean="0">
                <a:solidFill>
                  <a:schemeClr val="tx1"/>
                </a:solidFill>
              </a:rPr>
              <a:t>(Изображая падающие капли дождя, встряхивают кистью правой руки)</a:t>
            </a:r>
            <a:endParaRPr lang="ru-RU" sz="1600" i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дождь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824602" y="3776355"/>
            <a:ext cx="2145723" cy="2814452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7334" y="676894"/>
            <a:ext cx="8596668" cy="5364469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uk-U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endParaRPr lang="uk-U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algn="ctr">
              <a:buNone/>
            </a:pPr>
            <a:r>
              <a:rPr lang="uk-UA" sz="2800" b="1" dirty="0" err="1" smtClean="0">
                <a:solidFill>
                  <a:schemeClr val="accent1">
                    <a:lumMod val="75000"/>
                  </a:schemeClr>
                </a:solidFill>
              </a:rPr>
              <a:t>Скворечники</a:t>
            </a:r>
            <a:endParaRPr lang="uk-UA" sz="28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uk-UA" b="1" dirty="0" err="1" smtClean="0">
                <a:solidFill>
                  <a:schemeClr val="tx1"/>
                </a:solidFill>
              </a:rPr>
              <a:t>Распилю</a:t>
            </a:r>
            <a:r>
              <a:rPr lang="uk-UA" b="1" dirty="0" smtClean="0">
                <a:solidFill>
                  <a:schemeClr val="tx1"/>
                </a:solidFill>
              </a:rPr>
              <a:t>  </a:t>
            </a:r>
            <a:r>
              <a:rPr lang="uk-UA" b="1" dirty="0" err="1" smtClean="0">
                <a:solidFill>
                  <a:schemeClr val="tx1"/>
                </a:solidFill>
              </a:rPr>
              <a:t>пилой</a:t>
            </a:r>
            <a:r>
              <a:rPr lang="uk-UA" b="1" dirty="0" smtClean="0">
                <a:solidFill>
                  <a:schemeClr val="tx1"/>
                </a:solidFill>
              </a:rPr>
              <a:t> дощечки, </a:t>
            </a:r>
            <a:r>
              <a:rPr lang="uk-UA" sz="1600" i="1" dirty="0" smtClean="0">
                <a:solidFill>
                  <a:schemeClr val="tx1"/>
                </a:solidFill>
              </a:rPr>
              <a:t>(</a:t>
            </a:r>
            <a:r>
              <a:rPr lang="uk-UA" sz="1600" i="1" dirty="0" err="1" smtClean="0">
                <a:solidFill>
                  <a:schemeClr val="tx1"/>
                </a:solidFill>
              </a:rPr>
              <a:t>Пилят</a:t>
            </a:r>
            <a:r>
              <a:rPr lang="uk-UA" sz="1600" i="1" dirty="0" smtClean="0">
                <a:solidFill>
                  <a:schemeClr val="tx1"/>
                </a:solidFill>
              </a:rPr>
              <a:t> дощечки)</a:t>
            </a:r>
          </a:p>
          <a:p>
            <a:pPr>
              <a:buNone/>
            </a:pPr>
            <a:r>
              <a:rPr lang="uk-UA" b="1" dirty="0" err="1" smtClean="0">
                <a:solidFill>
                  <a:schemeClr val="tx1"/>
                </a:solidFill>
              </a:rPr>
              <a:t>Вжик-вжук</a:t>
            </a:r>
            <a:r>
              <a:rPr lang="uk-UA" b="1" dirty="0" smtClean="0">
                <a:solidFill>
                  <a:schemeClr val="tx1"/>
                </a:solidFill>
              </a:rPr>
              <a:t>, </a:t>
            </a:r>
            <a:r>
              <a:rPr lang="uk-UA" b="1" dirty="0" err="1" smtClean="0">
                <a:solidFill>
                  <a:schemeClr val="tx1"/>
                </a:solidFill>
              </a:rPr>
              <a:t>вжик-вжук</a:t>
            </a:r>
            <a:r>
              <a:rPr lang="uk-UA" b="1" dirty="0" smtClean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Сколочу </a:t>
            </a:r>
            <a:r>
              <a:rPr lang="uk-UA" b="1" dirty="0" err="1" smtClean="0">
                <a:solidFill>
                  <a:schemeClr val="tx1"/>
                </a:solidFill>
              </a:rPr>
              <a:t>из</a:t>
            </a:r>
            <a:r>
              <a:rPr lang="uk-UA" b="1" dirty="0" smtClean="0">
                <a:solidFill>
                  <a:schemeClr val="tx1"/>
                </a:solidFill>
              </a:rPr>
              <a:t> них </a:t>
            </a:r>
            <a:r>
              <a:rPr lang="uk-UA" b="1" dirty="0" err="1" smtClean="0">
                <a:solidFill>
                  <a:schemeClr val="tx1"/>
                </a:solidFill>
              </a:rPr>
              <a:t>скворечник</a:t>
            </a:r>
            <a:r>
              <a:rPr lang="uk-UA" b="1" dirty="0" smtClean="0">
                <a:solidFill>
                  <a:schemeClr val="tx1"/>
                </a:solidFill>
              </a:rPr>
              <a:t>, </a:t>
            </a:r>
            <a:r>
              <a:rPr lang="uk-UA" sz="1600" i="1" dirty="0" smtClean="0">
                <a:solidFill>
                  <a:schemeClr val="tx1"/>
                </a:solidFill>
              </a:rPr>
              <a:t>(</a:t>
            </a:r>
            <a:r>
              <a:rPr lang="uk-UA" sz="1600" i="1" dirty="0" err="1" smtClean="0">
                <a:solidFill>
                  <a:schemeClr val="tx1"/>
                </a:solidFill>
              </a:rPr>
              <a:t>Работают</a:t>
            </a:r>
            <a:r>
              <a:rPr lang="uk-UA" sz="1600" i="1" dirty="0" smtClean="0">
                <a:solidFill>
                  <a:schemeClr val="tx1"/>
                </a:solidFill>
              </a:rPr>
              <a:t> молотком)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Тук-тук, </a:t>
            </a:r>
            <a:r>
              <a:rPr lang="uk-UA" b="1" dirty="0" err="1" smtClean="0">
                <a:solidFill>
                  <a:schemeClr val="tx1"/>
                </a:solidFill>
              </a:rPr>
              <a:t>тук-тук</a:t>
            </a:r>
            <a:r>
              <a:rPr lang="uk-UA" b="1" dirty="0" smtClean="0">
                <a:solidFill>
                  <a:schemeClr val="tx1"/>
                </a:solidFill>
              </a:rPr>
              <a:t>. </a:t>
            </a:r>
          </a:p>
          <a:p>
            <a:pPr>
              <a:buNone/>
            </a:pPr>
            <a:r>
              <a:rPr lang="uk-UA" b="1" dirty="0" err="1" smtClean="0">
                <a:solidFill>
                  <a:schemeClr val="tx1"/>
                </a:solidFill>
              </a:rPr>
              <a:t>Прилетайте</a:t>
            </a:r>
            <a:r>
              <a:rPr lang="uk-UA" b="1" dirty="0" smtClean="0">
                <a:solidFill>
                  <a:schemeClr val="tx1"/>
                </a:solidFill>
              </a:rPr>
              <a:t>, </a:t>
            </a:r>
            <a:r>
              <a:rPr lang="uk-UA" b="1" dirty="0" err="1" smtClean="0">
                <a:solidFill>
                  <a:schemeClr val="tx1"/>
                </a:solidFill>
              </a:rPr>
              <a:t>птицы</a:t>
            </a:r>
            <a:r>
              <a:rPr lang="uk-UA" b="1" dirty="0" smtClean="0">
                <a:solidFill>
                  <a:schemeClr val="tx1"/>
                </a:solidFill>
              </a:rPr>
              <a:t>, в гости </a:t>
            </a:r>
            <a:r>
              <a:rPr lang="uk-UA" sz="1600" i="1" dirty="0" smtClean="0">
                <a:solidFill>
                  <a:schemeClr val="tx1"/>
                </a:solidFill>
              </a:rPr>
              <a:t>(</a:t>
            </a:r>
            <a:r>
              <a:rPr lang="uk-UA" sz="1600" i="1" dirty="0" err="1" smtClean="0">
                <a:solidFill>
                  <a:schemeClr val="tx1"/>
                </a:solidFill>
              </a:rPr>
              <a:t>Приглашая</a:t>
            </a:r>
            <a:r>
              <a:rPr lang="uk-UA" sz="1600" i="1" dirty="0" smtClean="0">
                <a:solidFill>
                  <a:schemeClr val="tx1"/>
                </a:solidFill>
              </a:rPr>
              <a:t> </a:t>
            </a:r>
            <a:r>
              <a:rPr lang="uk-UA" sz="1600" i="1" dirty="0" err="1" smtClean="0">
                <a:solidFill>
                  <a:schemeClr val="tx1"/>
                </a:solidFill>
              </a:rPr>
              <a:t>птиц</a:t>
            </a:r>
            <a:r>
              <a:rPr lang="uk-UA" sz="1600" i="1" dirty="0" smtClean="0">
                <a:solidFill>
                  <a:schemeClr val="tx1"/>
                </a:solidFill>
              </a:rPr>
              <a:t>, </a:t>
            </a:r>
            <a:r>
              <a:rPr lang="uk-UA" sz="1600" i="1" dirty="0" err="1" smtClean="0">
                <a:solidFill>
                  <a:schemeClr val="tx1"/>
                </a:solidFill>
              </a:rPr>
              <a:t>обеими</a:t>
            </a:r>
            <a:r>
              <a:rPr lang="uk-UA" sz="1600" i="1" dirty="0" smtClean="0">
                <a:solidFill>
                  <a:schemeClr val="tx1"/>
                </a:solidFill>
              </a:rPr>
              <a:t> руками </a:t>
            </a:r>
            <a:r>
              <a:rPr lang="uk-UA" sz="1600" i="1" dirty="0" err="1" smtClean="0">
                <a:solidFill>
                  <a:schemeClr val="tx1"/>
                </a:solidFill>
              </a:rPr>
              <a:t>зовут</a:t>
            </a:r>
            <a:r>
              <a:rPr lang="uk-UA" sz="1600" i="1" dirty="0" smtClean="0">
                <a:solidFill>
                  <a:schemeClr val="tx1"/>
                </a:solidFill>
              </a:rPr>
              <a:t> </a:t>
            </a:r>
            <a:r>
              <a:rPr lang="uk-UA" sz="1600" i="1" dirty="0" err="1" smtClean="0">
                <a:solidFill>
                  <a:schemeClr val="tx1"/>
                </a:solidFill>
              </a:rPr>
              <a:t>их</a:t>
            </a:r>
            <a:r>
              <a:rPr lang="uk-UA" sz="1600" i="1" dirty="0" smtClean="0">
                <a:solidFill>
                  <a:schemeClr val="tx1"/>
                </a:solidFill>
              </a:rPr>
              <a:t> к себе)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К нам, к нам, </a:t>
            </a:r>
            <a:r>
              <a:rPr lang="uk-UA" sz="1600" i="1" dirty="0" smtClean="0">
                <a:solidFill>
                  <a:schemeClr val="tx1"/>
                </a:solidFill>
              </a:rPr>
              <a:t>(То же </a:t>
            </a:r>
            <a:r>
              <a:rPr lang="uk-UA" sz="1600" i="1" dirty="0" err="1" smtClean="0">
                <a:solidFill>
                  <a:schemeClr val="tx1"/>
                </a:solidFill>
              </a:rPr>
              <a:t>движение</a:t>
            </a:r>
            <a:r>
              <a:rPr lang="uk-UA" sz="1600" i="1" dirty="0" smtClean="0">
                <a:solidFill>
                  <a:schemeClr val="tx1"/>
                </a:solidFill>
              </a:rPr>
              <a:t>, повернувшись вправо)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К нам, к нам. </a:t>
            </a:r>
            <a:r>
              <a:rPr lang="uk-UA" sz="1600" i="1" dirty="0" smtClean="0">
                <a:solidFill>
                  <a:schemeClr val="tx1"/>
                </a:solidFill>
              </a:rPr>
              <a:t>(То же , повернувшись </a:t>
            </a:r>
            <a:r>
              <a:rPr lang="uk-UA" sz="1600" i="1" dirty="0" err="1" smtClean="0">
                <a:solidFill>
                  <a:schemeClr val="tx1"/>
                </a:solidFill>
              </a:rPr>
              <a:t>влево</a:t>
            </a:r>
            <a:r>
              <a:rPr lang="uk-UA" sz="1600" i="1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Я </a:t>
            </a:r>
            <a:r>
              <a:rPr lang="uk-UA" b="1" dirty="0" err="1" smtClean="0">
                <a:solidFill>
                  <a:schemeClr val="tx1"/>
                </a:solidFill>
              </a:rPr>
              <a:t>скворечники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b="1" dirty="0" err="1" smtClean="0">
                <a:solidFill>
                  <a:schemeClr val="tx1"/>
                </a:solidFill>
              </a:rPr>
              <a:t>развешу</a:t>
            </a:r>
            <a:r>
              <a:rPr lang="uk-UA" b="1" dirty="0" smtClean="0">
                <a:solidFill>
                  <a:schemeClr val="tx1"/>
                </a:solidFill>
              </a:rPr>
              <a:t> </a:t>
            </a:r>
            <a:r>
              <a:rPr lang="uk-UA" sz="1600" i="1" dirty="0" smtClean="0">
                <a:solidFill>
                  <a:schemeClr val="tx1"/>
                </a:solidFill>
              </a:rPr>
              <a:t>(</a:t>
            </a:r>
            <a:r>
              <a:rPr lang="uk-UA" sz="1600" i="1" dirty="0" err="1" smtClean="0">
                <a:solidFill>
                  <a:schemeClr val="tx1"/>
                </a:solidFill>
              </a:rPr>
              <a:t>Развешивают</a:t>
            </a:r>
            <a:r>
              <a:rPr lang="uk-UA" sz="1600" i="1" dirty="0" smtClean="0">
                <a:solidFill>
                  <a:schemeClr val="tx1"/>
                </a:solidFill>
              </a:rPr>
              <a:t> </a:t>
            </a:r>
            <a:r>
              <a:rPr lang="uk-UA" sz="1600" i="1" dirty="0" err="1" smtClean="0">
                <a:solidFill>
                  <a:schemeClr val="tx1"/>
                </a:solidFill>
              </a:rPr>
              <a:t>скворечники</a:t>
            </a:r>
            <a:r>
              <a:rPr lang="uk-UA" sz="1600" i="1" dirty="0" smtClean="0">
                <a:solidFill>
                  <a:schemeClr val="tx1"/>
                </a:solidFill>
              </a:rPr>
              <a:t> </a:t>
            </a:r>
            <a:r>
              <a:rPr lang="uk-UA" sz="1600" i="1" dirty="0" err="1" smtClean="0">
                <a:solidFill>
                  <a:schemeClr val="tx1"/>
                </a:solidFill>
              </a:rPr>
              <a:t>двумя</a:t>
            </a:r>
            <a:r>
              <a:rPr lang="uk-UA" sz="1600" i="1" dirty="0" smtClean="0">
                <a:solidFill>
                  <a:schemeClr val="tx1"/>
                </a:solidFill>
              </a:rPr>
              <a:t> руками перед </a:t>
            </a:r>
            <a:r>
              <a:rPr lang="uk-UA" sz="1600" i="1" dirty="0" err="1" smtClean="0">
                <a:solidFill>
                  <a:schemeClr val="tx1"/>
                </a:solidFill>
              </a:rPr>
              <a:t>собой</a:t>
            </a:r>
            <a:r>
              <a:rPr lang="uk-UA" sz="1600" i="1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Тут и там, </a:t>
            </a:r>
            <a:r>
              <a:rPr lang="uk-UA" sz="1600" i="1" dirty="0" smtClean="0">
                <a:solidFill>
                  <a:schemeClr val="tx1"/>
                </a:solidFill>
              </a:rPr>
              <a:t>(Те же </a:t>
            </a:r>
            <a:r>
              <a:rPr lang="uk-UA" sz="1600" i="1" dirty="0" err="1" smtClean="0">
                <a:solidFill>
                  <a:schemeClr val="tx1"/>
                </a:solidFill>
              </a:rPr>
              <a:t>движени</a:t>
            </a:r>
            <a:r>
              <a:rPr lang="uk-UA" sz="1600" i="1" dirty="0" smtClean="0">
                <a:solidFill>
                  <a:schemeClr val="tx1"/>
                </a:solidFill>
              </a:rPr>
              <a:t>: одно - вправо, одно – </a:t>
            </a:r>
            <a:r>
              <a:rPr lang="uk-UA" sz="1600" i="1" dirty="0" err="1" smtClean="0">
                <a:solidFill>
                  <a:schemeClr val="tx1"/>
                </a:solidFill>
              </a:rPr>
              <a:t>влево</a:t>
            </a:r>
            <a:r>
              <a:rPr lang="uk-UA" sz="1600" i="1" dirty="0" smtClean="0">
                <a:solidFill>
                  <a:schemeClr val="tx1"/>
                </a:solidFill>
              </a:rPr>
              <a:t>)</a:t>
            </a:r>
          </a:p>
          <a:p>
            <a:pPr>
              <a:buNone/>
            </a:pPr>
            <a:r>
              <a:rPr lang="uk-UA" b="1" dirty="0" smtClean="0">
                <a:solidFill>
                  <a:schemeClr val="tx1"/>
                </a:solidFill>
              </a:rPr>
              <a:t>Тут и там. </a:t>
            </a:r>
            <a:r>
              <a:rPr lang="uk-UA" sz="1600" i="1" dirty="0" smtClean="0">
                <a:solidFill>
                  <a:schemeClr val="tx1"/>
                </a:solidFill>
              </a:rPr>
              <a:t>(</a:t>
            </a:r>
            <a:r>
              <a:rPr lang="uk-UA" sz="1600" i="1" dirty="0" err="1" smtClean="0">
                <a:solidFill>
                  <a:schemeClr val="tx1"/>
                </a:solidFill>
              </a:rPr>
              <a:t>Вправо-влево</a:t>
            </a:r>
            <a:r>
              <a:rPr lang="uk-UA" sz="1600" i="1" dirty="0" smtClean="0">
                <a:solidFill>
                  <a:schemeClr val="tx1"/>
                </a:solidFill>
              </a:rPr>
              <a:t> те же </a:t>
            </a:r>
            <a:r>
              <a:rPr lang="uk-UA" sz="1600" i="1" dirty="0" err="1" smtClean="0">
                <a:solidFill>
                  <a:schemeClr val="tx1"/>
                </a:solidFill>
              </a:rPr>
              <a:t>движения</a:t>
            </a:r>
            <a:r>
              <a:rPr lang="uk-UA" sz="1600" i="1" dirty="0" smtClean="0">
                <a:solidFill>
                  <a:schemeClr val="tx1"/>
                </a:solidFill>
              </a:rPr>
              <a:t>)</a:t>
            </a:r>
          </a:p>
          <a:p>
            <a:endParaRPr lang="uk-UA" b="1" dirty="0" smtClean="0">
              <a:solidFill>
                <a:schemeClr val="tx1"/>
              </a:solidFill>
            </a:endParaRPr>
          </a:p>
          <a:p>
            <a:endParaRPr lang="uk-UA" b="1" dirty="0" smtClean="0">
              <a:solidFill>
                <a:schemeClr val="tx1"/>
              </a:solidFill>
            </a:endParaRPr>
          </a:p>
          <a:p>
            <a:endParaRPr lang="uk-UA" b="1" dirty="0">
              <a:solidFill>
                <a:schemeClr val="tx1"/>
              </a:solidFill>
            </a:endParaRPr>
          </a:p>
        </p:txBody>
      </p:sp>
      <p:pic>
        <p:nvPicPr>
          <p:cNvPr id="4" name="Рисунок 3" descr="скворечник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90202" y="171202"/>
            <a:ext cx="22193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057867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677333" y="1151907"/>
            <a:ext cx="9286063" cy="488945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000" dirty="0" smtClean="0"/>
              <a:t>         </a:t>
            </a:r>
            <a:r>
              <a:rPr lang="ru-RU" sz="2000" dirty="0" smtClean="0">
                <a:solidFill>
                  <a:schemeClr val="tx1"/>
                </a:solidFill>
              </a:rPr>
              <a:t>Удовлетворяя естественную потребность ребёнка в движении, </a:t>
            </a:r>
            <a:r>
              <a:rPr lang="ru-RU" sz="2000" b="1" dirty="0" smtClean="0">
                <a:solidFill>
                  <a:schemeClr val="accent5">
                    <a:lumMod val="75000"/>
                  </a:schemeClr>
                </a:solidFill>
              </a:rPr>
              <a:t>двигательно-речевые миниатюры</a:t>
            </a:r>
            <a:r>
              <a:rPr lang="ru-RU" sz="2000" b="1" dirty="0" smtClean="0">
                <a:solidFill>
                  <a:schemeClr val="tx1"/>
                </a:solidFill>
              </a:rPr>
              <a:t> </a:t>
            </a:r>
            <a:r>
              <a:rPr lang="ru-RU" sz="2000" dirty="0" smtClean="0">
                <a:solidFill>
                  <a:schemeClr val="tx1"/>
                </a:solidFill>
              </a:rPr>
              <a:t>в образной игровой форме предоставляют возможность быстрого переключения с одного движения на другое, помогают улучшить координацию движений , развивают навык ориентировки в коллективных действиях и в пространстве.   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      У детей укрепляются мышцы плечевого пояса, спины, мышцы брюшного пресса и ног, вырабатывается гибкость позвоночника, формируется правильная осанка.</a:t>
            </a:r>
          </a:p>
          <a:p>
            <a:pPr algn="just">
              <a:buNone/>
            </a:pPr>
            <a:r>
              <a:rPr lang="ru-RU" sz="2000" dirty="0" smtClean="0">
                <a:solidFill>
                  <a:schemeClr val="tx1"/>
                </a:solidFill>
              </a:rPr>
              <a:t>        Опираясь на содержание программы по дошкольному воспитанию , при творческом подходе к педагогическому процессу, каждый педагог может подобрать стихотворные произведения и движения доступные и интересные детям по содержанию.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23884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uk-UA" sz="4400" dirty="0" err="1" smtClean="0">
                <a:solidFill>
                  <a:srgbClr val="7030A0"/>
                </a:solidFill>
                <a:latin typeface="Arial Black" pitchFamily="34" charset="0"/>
              </a:rPr>
              <a:t>Спасибо</a:t>
            </a:r>
            <a:r>
              <a:rPr lang="uk-UA" sz="4400" dirty="0" smtClean="0">
                <a:solidFill>
                  <a:srgbClr val="7030A0"/>
                </a:solidFill>
                <a:latin typeface="Arial Black" pitchFamily="34" charset="0"/>
              </a:rPr>
              <a:t> за </a:t>
            </a:r>
            <a:r>
              <a:rPr lang="uk-UA" sz="4400" dirty="0" err="1" smtClean="0">
                <a:solidFill>
                  <a:srgbClr val="7030A0"/>
                </a:solidFill>
                <a:latin typeface="Arial Black" pitchFamily="34" charset="0"/>
              </a:rPr>
              <a:t>внимание</a:t>
            </a:r>
            <a:r>
              <a:rPr lang="uk-UA" sz="4400" dirty="0" smtClean="0">
                <a:solidFill>
                  <a:srgbClr val="7030A0"/>
                </a:solidFill>
                <a:latin typeface="Arial Black" pitchFamily="34" charset="0"/>
              </a:rPr>
              <a:t>!</a:t>
            </a:r>
            <a:endParaRPr lang="uk-UA" sz="4400" dirty="0">
              <a:solidFill>
                <a:srgbClr val="7030A0"/>
              </a:solidFill>
              <a:latin typeface="Arial Black" pitchFamily="34" charset="0"/>
            </a:endParaRPr>
          </a:p>
        </p:txBody>
      </p:sp>
      <p:pic>
        <p:nvPicPr>
          <p:cNvPr id="5" name="Содержимое 4" descr="физра1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9434" y="1686296"/>
            <a:ext cx="5796429" cy="4355729"/>
          </a:xfrm>
        </p:spPr>
      </p:pic>
    </p:spTree>
    <p:extLst>
      <p:ext uri="{BB962C8B-B14F-4D97-AF65-F5344CB8AC3E}">
        <p14:creationId xmlns:p14="http://schemas.microsoft.com/office/powerpoint/2010/main" xmlns="" val="28773632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uk-UA" sz="2000" dirty="0" err="1" smtClean="0">
                <a:solidFill>
                  <a:schemeClr val="tx1"/>
                </a:solidFill>
              </a:rPr>
              <a:t>Литература</a:t>
            </a:r>
            <a:endParaRPr lang="uk-UA" sz="2000" dirty="0" smtClean="0">
              <a:solidFill>
                <a:schemeClr val="tx1"/>
              </a:solidFill>
            </a:endParaRPr>
          </a:p>
          <a:p>
            <a:pPr>
              <a:buNone/>
            </a:pPr>
            <a:r>
              <a:rPr lang="uk-UA" sz="2000" dirty="0" smtClean="0">
                <a:solidFill>
                  <a:schemeClr val="tx1"/>
                </a:solidFill>
              </a:rPr>
              <a:t>     </a:t>
            </a:r>
            <a:r>
              <a:rPr lang="uk-UA" sz="2000" dirty="0" err="1" smtClean="0">
                <a:solidFill>
                  <a:schemeClr val="tx1"/>
                </a:solidFill>
              </a:rPr>
              <a:t>Развитие</a:t>
            </a:r>
            <a:r>
              <a:rPr lang="uk-UA" sz="2000" dirty="0" smtClean="0">
                <a:solidFill>
                  <a:schemeClr val="tx1"/>
                </a:solidFill>
              </a:rPr>
              <a:t>  речи, </a:t>
            </a:r>
            <a:r>
              <a:rPr lang="uk-UA" sz="2000" dirty="0" err="1" smtClean="0">
                <a:solidFill>
                  <a:schemeClr val="tx1"/>
                </a:solidFill>
              </a:rPr>
              <a:t>движения</a:t>
            </a:r>
            <a:r>
              <a:rPr lang="uk-UA" sz="2000" dirty="0" smtClean="0">
                <a:solidFill>
                  <a:schemeClr val="tx1"/>
                </a:solidFill>
              </a:rPr>
              <a:t> и </a:t>
            </a:r>
            <a:r>
              <a:rPr lang="uk-UA" sz="2000" dirty="0" err="1" smtClean="0">
                <a:solidFill>
                  <a:schemeClr val="tx1"/>
                </a:solidFill>
              </a:rPr>
              <a:t>мелкой</a:t>
            </a:r>
            <a:r>
              <a:rPr lang="uk-UA" sz="2000" dirty="0" smtClean="0">
                <a:solidFill>
                  <a:schemeClr val="tx1"/>
                </a:solidFill>
              </a:rPr>
              <a:t> моторики  Е. А. </a:t>
            </a:r>
            <a:r>
              <a:rPr lang="uk-UA" sz="2000" dirty="0" err="1" smtClean="0">
                <a:solidFill>
                  <a:schemeClr val="tx1"/>
                </a:solidFill>
              </a:rPr>
              <a:t>Лифиц</a:t>
            </a:r>
            <a:r>
              <a:rPr lang="uk-UA" sz="2000" dirty="0" smtClean="0">
                <a:solidFill>
                  <a:schemeClr val="tx1"/>
                </a:solidFill>
              </a:rPr>
              <a:t>, И. В. </a:t>
            </a:r>
            <a:r>
              <a:rPr lang="uk-UA" sz="2000" dirty="0" err="1" smtClean="0">
                <a:solidFill>
                  <a:schemeClr val="tx1"/>
                </a:solidFill>
              </a:rPr>
              <a:t>Лифиц</a:t>
            </a:r>
            <a:r>
              <a:rPr lang="uk-UA" sz="2000" dirty="0" smtClean="0">
                <a:solidFill>
                  <a:schemeClr val="tx1"/>
                </a:solidFill>
              </a:rPr>
              <a:t> АЙРИС ПРЕСС, Москва 2010</a:t>
            </a:r>
          </a:p>
          <a:p>
            <a:pPr>
              <a:buNone/>
            </a:pPr>
            <a:r>
              <a:rPr lang="uk-UA" sz="2000" dirty="0" smtClean="0">
                <a:solidFill>
                  <a:schemeClr val="tx1"/>
                </a:solidFill>
              </a:rPr>
              <a:t>     </a:t>
            </a:r>
            <a:r>
              <a:rPr lang="uk-UA" sz="2000" dirty="0" err="1" smtClean="0">
                <a:solidFill>
                  <a:schemeClr val="tx1"/>
                </a:solidFill>
              </a:rPr>
              <a:t>Развитие</a:t>
            </a:r>
            <a:r>
              <a:rPr lang="uk-UA" sz="2000" dirty="0" smtClean="0">
                <a:solidFill>
                  <a:schemeClr val="tx1"/>
                </a:solidFill>
              </a:rPr>
              <a:t> речи и </a:t>
            </a:r>
            <a:r>
              <a:rPr lang="uk-UA" sz="2000" dirty="0" err="1" smtClean="0">
                <a:solidFill>
                  <a:schemeClr val="tx1"/>
                </a:solidFill>
              </a:rPr>
              <a:t>движений</a:t>
            </a:r>
            <a:r>
              <a:rPr lang="uk-UA" sz="2000" dirty="0" smtClean="0">
                <a:solidFill>
                  <a:schemeClr val="tx1"/>
                </a:solidFill>
              </a:rPr>
              <a:t> у </a:t>
            </a:r>
            <a:r>
              <a:rPr lang="uk-UA" sz="2000" dirty="0" err="1" smtClean="0">
                <a:solidFill>
                  <a:schemeClr val="tx1"/>
                </a:solidFill>
              </a:rPr>
              <a:t>детей</a:t>
            </a:r>
            <a:r>
              <a:rPr lang="uk-UA" sz="2000" dirty="0" smtClean="0">
                <a:solidFill>
                  <a:schemeClr val="tx1"/>
                </a:solidFill>
              </a:rPr>
              <a:t> 4-7 лет Т. П. </a:t>
            </a:r>
            <a:r>
              <a:rPr lang="uk-UA" sz="2000" dirty="0" err="1" smtClean="0">
                <a:solidFill>
                  <a:schemeClr val="tx1"/>
                </a:solidFill>
              </a:rPr>
              <a:t>Ермакова</a:t>
            </a:r>
            <a:r>
              <a:rPr lang="uk-UA" sz="2000" dirty="0" smtClean="0">
                <a:solidFill>
                  <a:schemeClr val="tx1"/>
                </a:solidFill>
              </a:rPr>
              <a:t>, </a:t>
            </a:r>
          </a:p>
          <a:p>
            <a:pPr>
              <a:buNone/>
            </a:pPr>
            <a:r>
              <a:rPr lang="uk-UA" sz="2000" dirty="0" smtClean="0">
                <a:solidFill>
                  <a:schemeClr val="tx1"/>
                </a:solidFill>
              </a:rPr>
              <a:t>     Ю. Л.</a:t>
            </a:r>
            <a:r>
              <a:rPr lang="uk-UA" sz="2000" dirty="0" err="1" smtClean="0">
                <a:solidFill>
                  <a:schemeClr val="tx1"/>
                </a:solidFill>
              </a:rPr>
              <a:t>Головёшкина</a:t>
            </a:r>
            <a:r>
              <a:rPr lang="uk-UA" sz="2000" dirty="0" smtClean="0">
                <a:solidFill>
                  <a:schemeClr val="tx1"/>
                </a:solidFill>
              </a:rPr>
              <a:t>, Я. Л. </a:t>
            </a:r>
            <a:r>
              <a:rPr lang="uk-UA" sz="2000" dirty="0" err="1" smtClean="0">
                <a:solidFill>
                  <a:schemeClr val="tx1"/>
                </a:solidFill>
              </a:rPr>
              <a:t>Салугина</a:t>
            </a:r>
            <a:r>
              <a:rPr lang="uk-UA" sz="2000" dirty="0" smtClean="0">
                <a:solidFill>
                  <a:schemeClr val="tx1"/>
                </a:solidFill>
              </a:rPr>
              <a:t> </a:t>
            </a:r>
            <a:r>
              <a:rPr lang="uk-UA" sz="2000" dirty="0" err="1" smtClean="0">
                <a:solidFill>
                  <a:schemeClr val="tx1"/>
                </a:solidFill>
              </a:rPr>
              <a:t>Издательство</a:t>
            </a:r>
            <a:r>
              <a:rPr lang="uk-UA" sz="2000" dirty="0" smtClean="0">
                <a:solidFill>
                  <a:schemeClr val="tx1"/>
                </a:solidFill>
              </a:rPr>
              <a:t> “ТЦ СФЕРА” 2018</a:t>
            </a:r>
          </a:p>
          <a:p>
            <a:pPr>
              <a:buNone/>
            </a:pPr>
            <a:endParaRPr lang="uk-UA" sz="20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0413963"/>
      </p:ext>
    </p:extLst>
  </p:cSld>
  <p:clrMapOvr>
    <a:masterClrMapping/>
  </p:clrMapOvr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305</TotalTime>
  <Words>1271</Words>
  <Application>Microsoft Office PowerPoint</Application>
  <PresentationFormat>Произвольный</PresentationFormat>
  <Paragraphs>110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Грань</vt:lpstr>
      <vt:lpstr>Двигательно-речевые миниатюры для дошкольников</vt:lpstr>
      <vt:lpstr>Слайд 2</vt:lpstr>
      <vt:lpstr>Двигательно-речевые миниатюры можно охарактеризовать как ритмические упражнения, способствующие совершенствованию двигательных навыков и речевой активности детей </vt:lpstr>
      <vt:lpstr>Тематика двигательно-речевых миниатюр широка и разнообразна и приближена к реальной жизни, способствует расширению детского кругозора </vt:lpstr>
      <vt:lpstr>Методические рекомендации к проведению двигательно-речевых миниатюр</vt:lpstr>
      <vt:lpstr>Двигательно-речевые миниатюры  для детей 3-4 лет</vt:lpstr>
      <vt:lpstr>Слайд 7</vt:lpstr>
      <vt:lpstr>Слайд 8</vt:lpstr>
      <vt:lpstr>Двигательно-речевые миниатюры  для детей 5-7 лет</vt:lpstr>
      <vt:lpstr>Слайд 10</vt:lpstr>
      <vt:lpstr>Слайд 11</vt:lpstr>
      <vt:lpstr>Слайд 12</vt:lpstr>
      <vt:lpstr>Слайд 13</vt:lpstr>
      <vt:lpstr>Спасибо за внимание!</vt:lpstr>
      <vt:lpstr>Слайд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Двигательно-речевые миниатюры для дошкольников</dc:title>
  <dc:creator>Дом</dc:creator>
  <cp:lastModifiedBy>Пользователь Windows</cp:lastModifiedBy>
  <cp:revision>39</cp:revision>
  <dcterms:created xsi:type="dcterms:W3CDTF">2021-09-22T09:02:09Z</dcterms:created>
  <dcterms:modified xsi:type="dcterms:W3CDTF">2021-09-26T09:45:09Z</dcterms:modified>
</cp:coreProperties>
</file>