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58" r:id="rId22"/>
  </p:sldIdLst>
  <p:sldSz cx="10801350" cy="7561263"/>
  <p:notesSz cx="6858000" cy="9144000"/>
  <p:defaultTextStyle>
    <a:defPPr>
      <a:defRPr lang="ru-RU"/>
    </a:defPPr>
    <a:lvl1pPr marL="0" algn="l" defTabSz="104927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4637" algn="l" defTabSz="104927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9274" algn="l" defTabSz="104927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73911" algn="l" defTabSz="104927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98548" algn="l" defTabSz="104927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23185" algn="l" defTabSz="104927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47822" algn="l" defTabSz="104927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72459" algn="l" defTabSz="104927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97096" algn="l" defTabSz="104927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14" y="-144"/>
      </p:cViewPr>
      <p:guideLst>
        <p:guide orient="horz" pos="2382"/>
        <p:guide pos="34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89CE88-2ECA-4091-A99B-02E38BA2F79D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685800"/>
            <a:ext cx="48958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3D4A93-E544-4257-8094-781D3341914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D4A93-E544-4257-8094-781D33419142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D4A93-E544-4257-8094-781D33419142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б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3655137"/>
            <a:ext cx="5486132" cy="3906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68797-CAEE-48F2-8C79-599D298BD12E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08441-24C1-4FDE-A0F9-03B3E99D9E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2" y="4858812"/>
            <a:ext cx="9181148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2" y="3204786"/>
            <a:ext cx="9181148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463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927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739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985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231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478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7245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970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68797-CAEE-48F2-8C79-599D298BD12E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08441-24C1-4FDE-A0F9-03B3E99D9E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40068" y="1764295"/>
            <a:ext cx="4770596" cy="499008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90686" y="1764295"/>
            <a:ext cx="4770596" cy="499008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68797-CAEE-48F2-8C79-599D298BD12E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08441-24C1-4FDE-A0F9-03B3E99D9E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8" y="1692533"/>
            <a:ext cx="4772472" cy="705367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24637" indent="0">
              <a:buNone/>
              <a:defRPr sz="2300" b="1"/>
            </a:lvl2pPr>
            <a:lvl3pPr marL="1049274" indent="0">
              <a:buNone/>
              <a:defRPr sz="2100" b="1"/>
            </a:lvl3pPr>
            <a:lvl4pPr marL="1573911" indent="0">
              <a:buNone/>
              <a:defRPr sz="1800" b="1"/>
            </a:lvl4pPr>
            <a:lvl5pPr marL="2098548" indent="0">
              <a:buNone/>
              <a:defRPr sz="1800" b="1"/>
            </a:lvl5pPr>
            <a:lvl6pPr marL="2623185" indent="0">
              <a:buNone/>
              <a:defRPr sz="1800" b="1"/>
            </a:lvl6pPr>
            <a:lvl7pPr marL="3147822" indent="0">
              <a:buNone/>
              <a:defRPr sz="1800" b="1"/>
            </a:lvl7pPr>
            <a:lvl8pPr marL="3672459" indent="0">
              <a:buNone/>
              <a:defRPr sz="1800" b="1"/>
            </a:lvl8pPr>
            <a:lvl9pPr marL="4197096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8" y="2397901"/>
            <a:ext cx="4772472" cy="435647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6" y="1692533"/>
            <a:ext cx="4774347" cy="705367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24637" indent="0">
              <a:buNone/>
              <a:defRPr sz="2300" b="1"/>
            </a:lvl2pPr>
            <a:lvl3pPr marL="1049274" indent="0">
              <a:buNone/>
              <a:defRPr sz="2100" b="1"/>
            </a:lvl3pPr>
            <a:lvl4pPr marL="1573911" indent="0">
              <a:buNone/>
              <a:defRPr sz="1800" b="1"/>
            </a:lvl4pPr>
            <a:lvl5pPr marL="2098548" indent="0">
              <a:buNone/>
              <a:defRPr sz="1800" b="1"/>
            </a:lvl5pPr>
            <a:lvl6pPr marL="2623185" indent="0">
              <a:buNone/>
              <a:defRPr sz="1800" b="1"/>
            </a:lvl6pPr>
            <a:lvl7pPr marL="3147822" indent="0">
              <a:buNone/>
              <a:defRPr sz="1800" b="1"/>
            </a:lvl7pPr>
            <a:lvl8pPr marL="3672459" indent="0">
              <a:buNone/>
              <a:defRPr sz="1800" b="1"/>
            </a:lvl8pPr>
            <a:lvl9pPr marL="4197096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6" y="2397901"/>
            <a:ext cx="4774347" cy="435647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68797-CAEE-48F2-8C79-599D298BD12E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08441-24C1-4FDE-A0F9-03B3E99D9E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68797-CAEE-48F2-8C79-599D298BD12E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08441-24C1-4FDE-A0F9-03B3E99D9E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68797-CAEE-48F2-8C79-599D298BD12E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08441-24C1-4FDE-A0F9-03B3E99D9E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8" y="301050"/>
            <a:ext cx="3553570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8" y="301051"/>
            <a:ext cx="6038255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68" y="1582265"/>
            <a:ext cx="3553570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4637" indent="0">
              <a:buNone/>
              <a:defRPr sz="1400"/>
            </a:lvl2pPr>
            <a:lvl3pPr marL="1049274" indent="0">
              <a:buNone/>
              <a:defRPr sz="1100"/>
            </a:lvl3pPr>
            <a:lvl4pPr marL="1573911" indent="0">
              <a:buNone/>
              <a:defRPr sz="1000"/>
            </a:lvl4pPr>
            <a:lvl5pPr marL="2098548" indent="0">
              <a:buNone/>
              <a:defRPr sz="1000"/>
            </a:lvl5pPr>
            <a:lvl6pPr marL="2623185" indent="0">
              <a:buNone/>
              <a:defRPr sz="1000"/>
            </a:lvl6pPr>
            <a:lvl7pPr marL="3147822" indent="0">
              <a:buNone/>
              <a:defRPr sz="1000"/>
            </a:lvl7pPr>
            <a:lvl8pPr marL="3672459" indent="0">
              <a:buNone/>
              <a:defRPr sz="1000"/>
            </a:lvl8pPr>
            <a:lvl9pPr marL="4197096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68797-CAEE-48F2-8C79-599D298BD12E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08441-24C1-4FDE-A0F9-03B3E99D9E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0" y="5292884"/>
            <a:ext cx="648081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0" y="675613"/>
            <a:ext cx="648081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4637" indent="0">
              <a:buNone/>
              <a:defRPr sz="3200"/>
            </a:lvl2pPr>
            <a:lvl3pPr marL="1049274" indent="0">
              <a:buNone/>
              <a:defRPr sz="2800"/>
            </a:lvl3pPr>
            <a:lvl4pPr marL="1573911" indent="0">
              <a:buNone/>
              <a:defRPr sz="2300"/>
            </a:lvl4pPr>
            <a:lvl5pPr marL="2098548" indent="0">
              <a:buNone/>
              <a:defRPr sz="2300"/>
            </a:lvl5pPr>
            <a:lvl6pPr marL="2623185" indent="0">
              <a:buNone/>
              <a:defRPr sz="2300"/>
            </a:lvl6pPr>
            <a:lvl7pPr marL="3147822" indent="0">
              <a:buNone/>
              <a:defRPr sz="2300"/>
            </a:lvl7pPr>
            <a:lvl8pPr marL="3672459" indent="0">
              <a:buNone/>
              <a:defRPr sz="2300"/>
            </a:lvl8pPr>
            <a:lvl9pPr marL="4197096" indent="0">
              <a:buNone/>
              <a:defRPr sz="23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0" y="5917739"/>
            <a:ext cx="648081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4637" indent="0">
              <a:buNone/>
              <a:defRPr sz="1400"/>
            </a:lvl2pPr>
            <a:lvl3pPr marL="1049274" indent="0">
              <a:buNone/>
              <a:defRPr sz="1100"/>
            </a:lvl3pPr>
            <a:lvl4pPr marL="1573911" indent="0">
              <a:buNone/>
              <a:defRPr sz="1000"/>
            </a:lvl4pPr>
            <a:lvl5pPr marL="2098548" indent="0">
              <a:buNone/>
              <a:defRPr sz="1000"/>
            </a:lvl5pPr>
            <a:lvl6pPr marL="2623185" indent="0">
              <a:buNone/>
              <a:defRPr sz="1000"/>
            </a:lvl6pPr>
            <a:lvl7pPr marL="3147822" indent="0">
              <a:buNone/>
              <a:defRPr sz="1000"/>
            </a:lvl7pPr>
            <a:lvl8pPr marL="3672459" indent="0">
              <a:buNone/>
              <a:defRPr sz="1000"/>
            </a:lvl8pPr>
            <a:lvl9pPr marL="4197096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68797-CAEE-48F2-8C79-599D298BD12E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08441-24C1-4FDE-A0F9-03B3E99D9E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68797-CAEE-48F2-8C79-599D298BD12E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08441-24C1-4FDE-A0F9-03B3E99D9E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830979" y="302802"/>
            <a:ext cx="2430304" cy="645157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40067" y="302802"/>
            <a:ext cx="7110889" cy="645157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68797-CAEE-48F2-8C79-599D298BD12E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08441-24C1-4FDE-A0F9-03B3E99D9E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8" y="302801"/>
            <a:ext cx="9721215" cy="1260211"/>
          </a:xfrm>
          <a:prstGeom prst="rect">
            <a:avLst/>
          </a:prstGeom>
        </p:spPr>
        <p:txBody>
          <a:bodyPr vert="horz" lIns="104927" tIns="52464" rIns="104927" bIns="5246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8" y="1764295"/>
            <a:ext cx="9721215" cy="4990084"/>
          </a:xfrm>
          <a:prstGeom prst="rect">
            <a:avLst/>
          </a:prstGeom>
        </p:spPr>
        <p:txBody>
          <a:bodyPr vert="horz" lIns="104927" tIns="52464" rIns="104927" bIns="5246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8" y="7008171"/>
            <a:ext cx="2520315" cy="402567"/>
          </a:xfrm>
          <a:prstGeom prst="rect">
            <a:avLst/>
          </a:prstGeom>
        </p:spPr>
        <p:txBody>
          <a:bodyPr vert="horz" lIns="104927" tIns="52464" rIns="104927" bIns="52464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768797-CAEE-48F2-8C79-599D298BD12E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1" y="7008171"/>
            <a:ext cx="3420428" cy="402567"/>
          </a:xfrm>
          <a:prstGeom prst="rect">
            <a:avLst/>
          </a:prstGeom>
        </p:spPr>
        <p:txBody>
          <a:bodyPr vert="horz" lIns="104927" tIns="52464" rIns="104927" bIns="52464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68" y="7008171"/>
            <a:ext cx="2520315" cy="402567"/>
          </a:xfrm>
          <a:prstGeom prst="rect">
            <a:avLst/>
          </a:prstGeom>
        </p:spPr>
        <p:txBody>
          <a:bodyPr vert="horz" lIns="104927" tIns="52464" rIns="104927" bIns="52464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08441-24C1-4FDE-A0F9-03B3E99D9E1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9274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3478" indent="-393478" algn="l" defTabSz="1049274" rtl="0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52535" indent="-327898" algn="l" defTabSz="1049274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11593" indent="-262319" algn="l" defTabSz="1049274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36230" indent="-262319" algn="l" defTabSz="1049274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60867" indent="-262319" algn="l" defTabSz="1049274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85504" indent="-262319" algn="l" defTabSz="104927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10141" indent="-262319" algn="l" defTabSz="104927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34778" indent="-262319" algn="l" defTabSz="104927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59415" indent="-262319" algn="l" defTabSz="104927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92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4637" algn="l" defTabSz="10492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9274" algn="l" defTabSz="10492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73911" algn="l" defTabSz="10492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98548" algn="l" defTabSz="10492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23185" algn="l" defTabSz="10492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47822" algn="l" defTabSz="10492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72459" algn="l" defTabSz="10492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97096" algn="l" defTabSz="10492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ped-kopilka.ru/blogs/ana-borisovna-kirii/igry-dlja-razvitija-rechi-detei-starshego-doshkolnogo-mladshego-shkolnogo-vozrasta.html" TargetMode="External"/><Relationship Id="rId3" Type="http://schemas.openxmlformats.org/officeDocument/2006/relationships/hyperlink" Target="http://elochka19.ru/_si/0/50943137.png" TargetMode="External"/><Relationship Id="rId7" Type="http://schemas.openxmlformats.org/officeDocument/2006/relationships/hyperlink" Target="https://www.maam.ru/detskijsad/kartoteka-rechevye-igry-i-uprazhnenija-dlja-detei-5-7-let.html" TargetMode="External"/><Relationship Id="rId2" Type="http://schemas.openxmlformats.org/officeDocument/2006/relationships/hyperlink" Target="http://900igr.net/up/datai/168428/0001-002-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infourok.ru/igri-i-uprazhneniya-napravlennie-na-razvitie-rechi-detey-let-3719132.html" TargetMode="External"/><Relationship Id="rId5" Type="http://schemas.openxmlformats.org/officeDocument/2006/relationships/hyperlink" Target="http://&#1089;&#1086;&#1083;&#1085;&#1077;&#1095;&#1085;&#1099;&#1081;-&#1075;&#1086;&#1088;&#1086;&#1076;64.&#1088;&#1092;/wp-content/uploads/2018/10/Meropriatia-768x908.jpg" TargetMode="External"/><Relationship Id="rId4" Type="http://schemas.openxmlformats.org/officeDocument/2006/relationships/hyperlink" Target="https://cdn.imgbb.ru/preview/r/OBY1TGcHPB43V9m0iB1yrQ/720x-/user/74/742121/201712/cd0b80bfc63ccbaf62b4f80431d42d7e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т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40835" y="4500711"/>
            <a:ext cx="3721363" cy="27496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28267" y="1404367"/>
            <a:ext cx="7200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solidFill>
                  <a:srgbClr val="C00000"/>
                </a:solidFill>
                <a:latin typeface="Georgia" pitchFamily="18" charset="0"/>
              </a:rPr>
              <a:t>ИГРЫ  </a:t>
            </a:r>
            <a:r>
              <a:rPr lang="ru-RU" sz="2800" b="1" dirty="0">
                <a:solidFill>
                  <a:srgbClr val="C00000"/>
                </a:solidFill>
                <a:latin typeface="Georgia" pitchFamily="18" charset="0"/>
              </a:rPr>
              <a:t>И </a:t>
            </a:r>
            <a:r>
              <a:rPr lang="ru-RU" sz="2800" b="1" dirty="0" smtClean="0">
                <a:solidFill>
                  <a:srgbClr val="C00000"/>
                </a:solidFill>
                <a:latin typeface="Georgia" pitchFamily="18" charset="0"/>
              </a:rPr>
              <a:t> УПРАЖНЕНИЯ</a:t>
            </a:r>
            <a:r>
              <a:rPr lang="ru-RU" sz="2800" b="1" dirty="0">
                <a:solidFill>
                  <a:srgbClr val="C00000"/>
                </a:solidFill>
                <a:latin typeface="Georgia" pitchFamily="18" charset="0"/>
              </a:rPr>
              <a:t>, </a:t>
            </a:r>
            <a:r>
              <a:rPr lang="ru-RU" sz="2800" b="1" dirty="0" smtClean="0">
                <a:solidFill>
                  <a:srgbClr val="C00000"/>
                </a:solidFill>
                <a:latin typeface="Georgia" pitchFamily="18" charset="0"/>
              </a:rPr>
              <a:t>НАПРАВЛЕННЫЕ  НА  </a:t>
            </a:r>
            <a:r>
              <a:rPr lang="ru-RU" sz="2800" b="1" dirty="0">
                <a:solidFill>
                  <a:srgbClr val="C00000"/>
                </a:solidFill>
                <a:latin typeface="Georgia" pitchFamily="18" charset="0"/>
              </a:rPr>
              <a:t>РАЗВИТИЕ РЕЧИ </a:t>
            </a:r>
            <a:r>
              <a:rPr lang="ru-RU" sz="2800" b="1" dirty="0" smtClean="0">
                <a:solidFill>
                  <a:srgbClr val="C00000"/>
                </a:solidFill>
                <a:latin typeface="Georgia" pitchFamily="18" charset="0"/>
              </a:rPr>
              <a:t>ДЕТЕЙ  5-7  </a:t>
            </a:r>
            <a:r>
              <a:rPr lang="ru-RU" sz="2800" b="1" dirty="0">
                <a:solidFill>
                  <a:srgbClr val="C00000"/>
                </a:solidFill>
                <a:latin typeface="Georgia" pitchFamily="18" charset="0"/>
              </a:rPr>
              <a:t>ЛЕТ</a:t>
            </a:r>
            <a:endParaRPr lang="ru-RU" sz="2800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57667" y="3780631"/>
            <a:ext cx="41044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Подготовила воспитатель</a:t>
            </a:r>
          </a:p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МБДОУ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«Детский сад № 10 «Сказка» г. Алатыря ЧР </a:t>
            </a:r>
            <a:endParaRPr lang="ru-RU" sz="2400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Кларькова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 Ольга Анатольевна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2243" y="1404367"/>
            <a:ext cx="4536504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Использование дидактических игр и упражнений является наиболее эффективным методом в формировании грамматического строя речи. Интерес, вызванный у ребенка, и положительные эмоции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способствуют успешному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усвоению грамматического строя речи.</a:t>
            </a:r>
          </a:p>
          <a:p>
            <a:endParaRPr lang="ru-RU" dirty="0"/>
          </a:p>
        </p:txBody>
      </p:sp>
      <p:pic>
        <p:nvPicPr>
          <p:cNvPr id="3" name="Рисунок 2" descr="и1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32723" y="468263"/>
            <a:ext cx="4133818" cy="488737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8267" y="828303"/>
            <a:ext cx="69731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«Речь – это канал развития </a:t>
            </a:r>
            <a:r>
              <a:rPr lang="ru-RU" sz="2000" dirty="0" err="1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интелекта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…..Чем раньше</a:t>
            </a:r>
          </a:p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б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удет усвоен язык, тем  легче и полнее будут </a:t>
            </a:r>
          </a:p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у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сваиваться знания»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                                                                             (Н.И. </a:t>
            </a:r>
            <a:r>
              <a:rPr lang="ru-RU" sz="2000" dirty="0" err="1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Жинкин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)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04331" y="2268463"/>
            <a:ext cx="7200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Овладение речью – необходимое условие формирования 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социально активной, творческой и мыслящей личности.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Развитие речи особенно важно сегодня, когда растёт значение  правильного, убедительного слова. Успешность человека  в современном мире зависит не только от наличия знаний,   но и от умения использовать эти знания в жизни, от умения   общаться и наличия внутренней культуры.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4291" y="1116335"/>
            <a:ext cx="7272808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 </a:t>
            </a: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«Наоборот»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Цель: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активизировать словарь антонимов в речи детей.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Ход игры.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Внутри объемной ширмы сложены картинки, на которых изображены противоположные характеристики предметов и объектов. Дети по очереди  достают  картинку и называют, что изображено на картинке </a:t>
            </a:r>
            <a:r>
              <a:rPr lang="ru-RU" sz="20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(желательно в форме сложносочиненного предложения с союзом а)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.</a:t>
            </a:r>
          </a:p>
          <a:p>
            <a:endParaRPr lang="ru-RU" sz="2000" u="sng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Например: «Воздушный шарик легкий, а гиря тяжелая. Дедушка старый, а мальчик молодой». И т. п.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4290" y="684287"/>
            <a:ext cx="7128793" cy="533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«Чудесный мешочек»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Цель: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 упражнять в употреблении слов, обозначающих материал, из которого сделаны предметы </a:t>
            </a:r>
            <a:r>
              <a:rPr lang="ru-RU" sz="20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(деревянный, стеклянный, пластмассовый, металлический)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; развивать тактильные ощущения.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Ход игры.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Дети рассматривают, берут в руки отобранные предметы, сделанные из разных материалов </a:t>
            </a:r>
            <a:r>
              <a:rPr lang="ru-RU" sz="20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(5 -7 предметов)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. Особое внимание детей обращают на собственные тактильные ощущения. Далее все предметы складываются в мешочек, и дети выполняют задания педагога: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Достань предмет, сделанный из дерева. Как по – другому можно сказать про этот предмет? Какой он? </a:t>
            </a:r>
            <a:r>
              <a:rPr lang="ru-RU" sz="20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(Деревянный)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.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И т. 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60315" y="540271"/>
            <a:ext cx="763284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«Назови другим словом».</a:t>
            </a:r>
            <a:endParaRPr lang="ru-RU" sz="2000" i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Цель: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Расширять знание антонимов.</a:t>
            </a:r>
            <a:b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Назовите словосочетание: «Грустные глаза». Задайте вопрос ребенку: «Как можно сказать иначе, другим словом?» Дать образец правильного ответа: «Печальные глаза».</a:t>
            </a:r>
            <a:b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тяжелое заболевание (болезнь); малое дитя (ребенок, малыш);</a:t>
            </a:r>
            <a:b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длинный путь (дорога); бросить мяч (кинуть);</a:t>
            </a:r>
            <a:b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быстро прыгает (скачет);  погасить свет (потушить);</a:t>
            </a:r>
            <a:b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смелый человек (храбрый); грустные глаза (печальные).</a:t>
            </a:r>
            <a:b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Далее можно предложить ребенку подобрать синонимы к отдельным словам.</a:t>
            </a:r>
            <a:b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актер (артист); великан (гигант, верзила); аромат (запах);</a:t>
            </a:r>
            <a:b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воин (боец); друг (товарищ); событие (происшествие, случай);состязание (соревнование, конкурс); старушка (бабушка).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4251" y="612279"/>
            <a:ext cx="8496944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«Эхо».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Цель: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Упражнять в образовании сложных слов.</a:t>
            </a:r>
            <a:b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Назовите словосочетание: «Листья падают. Я могу это назвать одним словом- листопад»</a:t>
            </a:r>
            <a:b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снег падает- снегопад; вода падает- водопад; 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звезды падают- звездопад; сам ходит- самоход; мед носит- медонос;  звонит попусту- пустозвон; сено косит- сенокос;  разводит леса-лесовод;  разводит сады- садовод; сам катит- самокат;  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сам летит- самолет;  везде ходит- вездеход; база для нефти- нефтебаза;  пыль сосет- пылесос;   ходит по луне-...;  хлеб режет-...; кофе мелет-...;   сок варит-...;   сок выжимает-...;  мясо рубит-...;  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пол трет-...; при помощи пара возит-...;   при помощи тепла возит-...;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колонка для заправки бензином-...;   от снега очищает-...;  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воздух очищает-...; воздух увлажняет-...;  груз поднимает-...;    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воду возит-...;   бензин возит-...; цемент возит-...;  мусор возит-...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4251" y="1044327"/>
            <a:ext cx="8568952" cy="318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«Кто этим занимается?»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Цель: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Упражнять в обозначении лиц по их занятиям.</a:t>
            </a:r>
            <a:b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Ведущий:« Кто учит? Учитель.»</a:t>
            </a:r>
            <a:b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летает-...;   трубит-...;  пишет-...;  воспитывает-...;   читает-...;   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переводит-...; работает на почте-...;   играет на скрипке-...;   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 играет на пианино-...; играет в волейбол-...;   играет в шахматы-...;    играет в шашки-...; играет в теннис-...;   ездит на велосипеде-...;   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 играет в хоккей-...; играет в баскетбол-...;    играет в футбол-...;    занимается гимнастикой-...;  занимается фигурным катанием-...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68227" y="684287"/>
            <a:ext cx="8064897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«Назови ласково».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 «Мы говорим- бант, а ласково - бантик».</a:t>
            </a:r>
            <a:b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бинт-...;       бот-...;         соболь-...;        билет-...;         хобот-...;      хвост-...          куст-...;            мост-...;       лист-...;           зонт-...;         дом-...;          ноготь-...;      пень-...;        день-...;          огонь-...;        коготь-...;    уголь-...</a:t>
            </a:r>
            <a:b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0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зима- зимушка;       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кума-...;       голубка-...;     стекло-...;        камень-...;     бревно-...;     горе-...;    воробей-...;    солнце-...;     медведь-...;    крыло-...     кол-.         воля-...;           хлеб-...;      изба-...;      хозяйка-...;    корова-...;        штаны-...;   ворона-...;   трава-...;        сторона-...;   голова-...;    борода-...;    мать-...;      тетя-...;      дядя-...;</a:t>
            </a:r>
            <a:b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перо-...;    зерно-...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6259" y="1044327"/>
            <a:ext cx="809071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Игра «Есть – нет»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Цель: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образовывать существительные в родительном падеже.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Предложить образовать слова по образцу.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Лексический материал: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город – нет города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 аптека — …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вокзал — …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дом — …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магазин — …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парк — …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улица – …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44292" y="900311"/>
            <a:ext cx="7488832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 «Подбери родственников»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endParaRPr lang="ru-RU" sz="2000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Цель: 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формировать умение подбирать родственные слова, обогащать словарь по данной теме.</a:t>
            </a:r>
          </a:p>
          <a:p>
            <a:endParaRPr lang="ru-RU" sz="2000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Ход игры: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предложить придумать как можно больше родственных слов.</a:t>
            </a:r>
            <a:endParaRPr lang="ru-RU" sz="2000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Лексический материал: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Река — речка — реченька — речушка — заречный — речной — речонка.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Капля — … Трава –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0276" y="972319"/>
            <a:ext cx="7488832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«Какой, какая, какие»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Цель: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совершенствовать навыки словообразования прилагательных от существительных.</a:t>
            </a:r>
          </a:p>
          <a:p>
            <a:endParaRPr lang="ru-RU" sz="2000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Ход игры: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предложите ответить на вопросы.</a:t>
            </a:r>
            <a:endParaRPr lang="ru-RU" sz="2000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Лексический материал: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шум города – шум </a:t>
            </a:r>
            <a:r>
              <a:rPr lang="ru-RU" sz="20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(какой)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 – </a:t>
            </a:r>
            <a:r>
              <a:rPr lang="ru-RU" sz="20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(городской)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;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фонарь на улице – фонарь </a:t>
            </a:r>
            <a:r>
              <a:rPr lang="ru-RU" sz="20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(какой)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 – …;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скамейка в парке – скамейка </a:t>
            </a:r>
            <a:r>
              <a:rPr lang="ru-RU" sz="20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(какая)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 – …;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гости города – гости </a:t>
            </a:r>
            <a:r>
              <a:rPr lang="ru-RU" sz="20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(какие)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 – …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знак у дороги – знак </a:t>
            </a:r>
            <a:r>
              <a:rPr lang="ru-RU" sz="20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(какой)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 - ….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4251" y="972319"/>
            <a:ext cx="7632848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«Что каким бывает?»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Цель: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 упражнять детей в согласовании прилагательных с существительными.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Ход игры.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Педагог предлагает детям ответить на вопросы: что бывает твердым? Что бывает мягким? Что бывает сладким? Что бывает острым? Что бывает холодным? Что бывает белым? Что бывает холодным? И т.д.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72282" y="612279"/>
            <a:ext cx="7704857" cy="5176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«Что лишнее?»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Цель: 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упражнять детей в умении выделять лишний предмет из группы однородных предметов (объектов, обобщенных родовитыми связями.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Ход игры.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Упражнение используется на слух. Картинки используются по мере необходимости.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Педагог называет цепочку слов, состоящую из четырех слов. В цепочке одно слово лишнее. При этом на первых порах лишнее слово ставится в конец цепочки. Постепенно, по мере освоения детьми упражнения, место лишнего слова в цепочке может меняться. Ребенок определяет это слово и объясняет, почему он считает его лишним.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Например: клен – береза – дуб – стол. (Клен – береза – дуб – это деревья. Стол – это мебель. Значит, лишнее слово – стол.)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8307" y="612279"/>
            <a:ext cx="7848871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«Скажи наоборот»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Цель: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 упражнять детей в подборе антонимов, представленных разными частями речи </a:t>
            </a:r>
            <a:r>
              <a:rPr lang="ru-RU" sz="20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(существительными, прилагательными, глаголами, наречиями)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.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Ход игры.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Педагог произносит фразу с одним значением, а ребенок – с противоположным. Педагог может дать образец: 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Я стою у высокого дерева. – А я стою около низкого дерева.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Я ямку выкопал. – А я ямку закопал.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У меня в саду земля влажная. – У меня в саду земля сухая.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Растения бывают полезные. – А бывают растения вредные.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Я люблю сладкие яблоки. – А я люблю кислые яблоки.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Я пью горячий чай. – Я пью холодный чай.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Я из парка вышел. – Я в парк пришел. Я люблю зиму. – А я люблю лето.  Я сплю ночью. – Я сплю днем. И т. п.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8267" y="828303"/>
            <a:ext cx="77768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«Я знаю пять названий»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Цель: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продолжать работу над обобщенным значением слов.</a:t>
            </a:r>
          </a:p>
          <a:p>
            <a:pPr algn="ctr"/>
            <a:endParaRPr lang="ru-RU" sz="2000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Ход игры.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Дети встают в круг и начинают передавать друг другу платочек. По сигналу педагога </a:t>
            </a:r>
            <a:r>
              <a:rPr lang="ru-RU" sz="20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(хлопок)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 ребенок, у которого в руках оказался платок, отвечает на вопрос педагога «Кто знает пять названий предметов одежды (деревьев, ягод, фруктов, овощей, птиц, домашних животных, диких животных, посуды, мебели и т. д. ?»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8268" y="396255"/>
            <a:ext cx="8568952" cy="5411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«Мягко – твердо»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Цель: 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упражнять детей в умении выделять первый звук в слове и различать согласные звуки по твердости – мягкости.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Ход игры.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На отдельном столе лежат различные игрушки </a:t>
            </a:r>
            <a:r>
              <a:rPr lang="ru-RU" sz="20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(или картинки)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. Педагог предлагает детям выбрать себе </a:t>
            </a:r>
            <a:r>
              <a:rPr lang="ru-RU" sz="20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(по желанию)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 любую игрушку </a:t>
            </a:r>
            <a:r>
              <a:rPr lang="ru-RU" sz="20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(картинку)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.Затем педагог объясняет задание: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Мы с вами сегодня будем исследовать слова в игре </a:t>
            </a:r>
            <a:r>
              <a:rPr lang="ru-RU" sz="20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«Мягко – твердо»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. Вы называете свою игрушку </a:t>
            </a:r>
            <a:r>
              <a:rPr lang="ru-RU" sz="20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(картинку)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. Определяете первый звук в слове. Если этот звук мягкий, то вы кладете свою игрушку </a:t>
            </a:r>
            <a:r>
              <a:rPr lang="ru-RU" sz="20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(картинку)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 вот на эту мягкую подушечку. Если в вашем слове первый звук твердый, то вы относите свою игрушку </a:t>
            </a:r>
            <a:r>
              <a:rPr lang="ru-RU" sz="20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(картинку)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 вот к этому твердому кубику.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Детям предлагается набор игрушек или других предметов </a:t>
            </a:r>
            <a:r>
              <a:rPr lang="ru-RU" sz="20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(картинок)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: кукла, кит, танк, телефон, будильник, белка, дудочка, диван, газета, гиря.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8268" y="684287"/>
            <a:ext cx="7704855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 </a:t>
            </a: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«В лесу»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Цель: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 упражнять детей в умении делить слова на слоги.</a:t>
            </a:r>
          </a:p>
          <a:p>
            <a:pPr algn="ctr"/>
            <a:endParaRPr lang="ru-RU" sz="2000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Ход игры.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Педагог предлагает детям представит, что они гуляют по лесу </a:t>
            </a:r>
            <a:r>
              <a:rPr lang="ru-RU" sz="20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(дети ходят по группе)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. Все разбрелись в разные стороны, а потом стали звать друг друга, перекликаться.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 Дети останавливаются и по очереди зовут друг друга.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При этом они произносят имя по слогам: </a:t>
            </a:r>
            <a:r>
              <a:rPr lang="ru-RU" sz="2000" dirty="0" err="1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Ма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 – ша, Ни – </a:t>
            </a:r>
            <a:r>
              <a:rPr lang="ru-RU" sz="2000" dirty="0" err="1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ки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 - та,  Ли – за и т. д.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В дальнейшем дети могут называть количество слогов в названном имени: Да – ша </a:t>
            </a:r>
            <a:r>
              <a:rPr lang="ru-RU" sz="20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(два слога)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0276" y="972319"/>
            <a:ext cx="7488832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«Закончи фразу»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Цель: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 упражнять детей в составлении сложноподчиненных предложений.</a:t>
            </a:r>
          </a:p>
          <a:p>
            <a:pPr algn="ctr"/>
            <a:endParaRPr lang="ru-RU" sz="2000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Ход игры.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Педагог начинает предложение, а ребенок заканчивает.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Я люблю конфеты, потому что они…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Я беспокоюсь за бабушку, потому что…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Я хочу дружить с, потому что…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Мы любим слушать, потому что…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8267" y="900311"/>
            <a:ext cx="763284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«Закончи предложения».</a:t>
            </a:r>
            <a:endParaRPr lang="ru-RU" sz="2000" b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Цель: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формирование навыков на сопоставление глаголов единственного числа в трех лицах: 1, 2 и 3-м.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Ход игры: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Взрослый начинает говорить предложения в 1-м лице, потом обращается к ребенку, и он отвечает во 2-м лице, в 3-м лице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Я иду. – Ты (идешь). – Он (идет)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Я стою. – Ты (стоишь). – Он (стоит)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Я иду гулять. – Ты (идешь гулять). – Он (идет гулять)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Я строю дом. – Ты (строишь дом). – Он (строит дом)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Я сплю. – Ты (спишь). – Он (спит).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8307" y="1116335"/>
            <a:ext cx="7416824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Интернет ресурс:</a:t>
            </a:r>
          </a:p>
          <a:p>
            <a:r>
              <a:rPr lang="ru-RU" sz="2000" b="1" u="sng" dirty="0" smtClean="0">
                <a:hlinkClick r:id="rId2"/>
              </a:rPr>
              <a:t>Фон</a:t>
            </a:r>
            <a:endParaRPr lang="ru-RU" sz="2000" b="1" u="sng" dirty="0" smtClean="0"/>
          </a:p>
          <a:p>
            <a:r>
              <a:rPr lang="ru-RU" sz="2000" b="1" u="sng" dirty="0" smtClean="0">
                <a:hlinkClick r:id="rId3"/>
              </a:rPr>
              <a:t>Картинка</a:t>
            </a:r>
            <a:endParaRPr lang="ru-RU" sz="2000" b="1" u="sng" dirty="0" smtClean="0"/>
          </a:p>
          <a:p>
            <a:r>
              <a:rPr lang="ru-RU" sz="2000" b="1" u="sng" dirty="0" smtClean="0">
                <a:hlinkClick r:id="rId4"/>
              </a:rPr>
              <a:t>картинка на фоне</a:t>
            </a:r>
            <a:endParaRPr lang="ru-RU" sz="2000" b="1" u="sng" dirty="0" smtClean="0"/>
          </a:p>
          <a:p>
            <a:r>
              <a:rPr lang="ru-RU" sz="2000" b="1" u="sng" dirty="0" smtClean="0">
                <a:hlinkClick r:id="rId5"/>
              </a:rPr>
              <a:t>Картинка</a:t>
            </a:r>
            <a:endParaRPr lang="ru-RU" sz="2000" b="1" u="sng" dirty="0" smtClean="0"/>
          </a:p>
          <a:p>
            <a:r>
              <a:rPr lang="ru-RU" sz="2000" b="1" u="sng" dirty="0" smtClean="0">
                <a:hlinkClick r:id="rId6"/>
              </a:rPr>
              <a:t>https://infourok.ru/igri-i-uprazhneniya-napravlennie-na-razvitie-rechi-detey-let-3719132.html</a:t>
            </a:r>
            <a:r>
              <a:rPr lang="ru-RU" sz="2000" b="1" dirty="0" smtClean="0"/>
              <a:t> </a:t>
            </a:r>
          </a:p>
          <a:p>
            <a:r>
              <a:rPr lang="ru-RU" sz="2000" b="1" u="sng" dirty="0" smtClean="0">
                <a:hlinkClick r:id="rId7"/>
              </a:rPr>
              <a:t>https://www.maam.ru/detskijsad/kartoteka-rechevye-igry-i-uprazhnenija-dlja-detei-5-7-let.html</a:t>
            </a:r>
            <a:r>
              <a:rPr lang="ru-RU" sz="2000" b="1" dirty="0" smtClean="0"/>
              <a:t> </a:t>
            </a:r>
            <a:endParaRPr lang="ru-RU" sz="2000" dirty="0" smtClean="0"/>
          </a:p>
          <a:p>
            <a:r>
              <a:rPr lang="ru-RU" sz="2000" b="1" u="sng" dirty="0" smtClean="0">
                <a:hlinkClick r:id="rId8"/>
              </a:rPr>
              <a:t>https://ped-kopilka.ru/blogs/ana-borisovna-kirii/igry-dlja-razvitija-rechi-detei-starshego-doshkolnogo-mladshego-shkolnogo-vozrasta.html</a:t>
            </a:r>
            <a:r>
              <a:rPr lang="ru-RU" sz="2000" b="1" dirty="0" smtClean="0"/>
              <a:t> </a:t>
            </a:r>
            <a:endParaRPr lang="ru-RU" sz="2000" dirty="0" smtClean="0"/>
          </a:p>
          <a:p>
            <a:endParaRPr lang="ru-RU" sz="2000" dirty="0" smtClean="0"/>
          </a:p>
          <a:p>
            <a:endParaRPr lang="ru-RU" sz="2000" b="1" u="sng" dirty="0" smtClean="0"/>
          </a:p>
          <a:p>
            <a:endParaRPr lang="ru-RU" sz="2000" b="1" dirty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440</Words>
  <Application>Microsoft Office PowerPoint</Application>
  <PresentationFormat>Произвольный</PresentationFormat>
  <Paragraphs>139</Paragraphs>
  <Slides>21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DEN&amp;LUSI</dc:creator>
  <cp:lastModifiedBy>Пользователь Windows</cp:lastModifiedBy>
  <cp:revision>13</cp:revision>
  <dcterms:created xsi:type="dcterms:W3CDTF">2020-11-22T13:26:41Z</dcterms:created>
  <dcterms:modified xsi:type="dcterms:W3CDTF">2021-09-26T10:06:47Z</dcterms:modified>
</cp:coreProperties>
</file>