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Title Slide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433536" y="616530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>10.02.2026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3100536" y="616530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6529536" y="616530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403648" y="3212975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 bwMode="auto">
          <a:xfrm>
            <a:off x="690041" y="1204857"/>
            <a:ext cx="7754713" cy="1910716"/>
          </a:xfrm>
        </p:spPr>
        <p:txBody>
          <a:bodyPr anchor="b"/>
          <a:lstStyle>
            <a:lvl1pPr algn="ctr">
              <a:defRPr sz="5400" b="0" cap="none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433536" y="616530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>10.02.2026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3100536" y="616530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6529536" y="616530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9249" y="1484784"/>
            <a:ext cx="7734747" cy="4104456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3" name="Title 10"/>
          <p:cNvSpPr>
            <a:spLocks noGrp="1"/>
          </p:cNvSpPr>
          <p:nvPr>
            <p:ph type="title"/>
          </p:nvPr>
        </p:nvSpPr>
        <p:spPr bwMode="auto">
          <a:xfrm>
            <a:off x="693869" y="116631"/>
            <a:ext cx="7756263" cy="1054250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433536" y="616530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>10.02.2026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3100536" y="616530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6529536" y="616530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433536" y="616530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>10.02.2026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3100536" y="616530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6529536" y="616530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>‹#›</a:t>
            </a:fld>
            <a:endParaRPr lang="ru-RU"/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539552" y="1556793"/>
            <a:ext cx="3803904" cy="4563770"/>
          </a:xfrm>
        </p:spPr>
        <p:txBody>
          <a:bodyPr/>
          <a:lstStyle>
            <a:lvl1pPr marL="174625" indent="-174625">
              <a:defRPr sz="2400"/>
            </a:lvl1pPr>
            <a:lvl2pPr marL="533400" indent="-174625">
              <a:defRPr sz="2000"/>
            </a:lvl2pPr>
            <a:lvl3pPr marL="892175" indent="-173038">
              <a:tabLst>
                <a:tab pos="804863" algn="l"/>
              </a:tabLst>
              <a:defRPr sz="1800"/>
            </a:lvl3pPr>
            <a:lvl4pPr marL="1252538" indent="-174625">
              <a:defRPr sz="1600"/>
            </a:lvl4pPr>
            <a:lvl5pPr marL="1524000" indent="-174625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9" name="Content Placeholder 3"/>
          <p:cNvSpPr>
            <a:spLocks noGrp="1"/>
          </p:cNvSpPr>
          <p:nvPr>
            <p:ph sz="half" idx="13"/>
          </p:nvPr>
        </p:nvSpPr>
        <p:spPr bwMode="auto">
          <a:xfrm>
            <a:off x="4716016" y="1556793"/>
            <a:ext cx="3803904" cy="4563770"/>
          </a:xfrm>
        </p:spPr>
        <p:txBody>
          <a:bodyPr/>
          <a:lstStyle>
            <a:lvl1pPr marL="174625" indent="-174625">
              <a:defRPr sz="2400"/>
            </a:lvl1pPr>
            <a:lvl2pPr marL="533400" indent="-174625">
              <a:defRPr sz="2000"/>
            </a:lvl2pPr>
            <a:lvl3pPr marL="892175" indent="-173038">
              <a:tabLst>
                <a:tab pos="804863" algn="l"/>
              </a:tabLst>
              <a:defRPr sz="1800"/>
            </a:lvl3pPr>
            <a:lvl4pPr marL="1252538" indent="-174625">
              <a:defRPr sz="1600"/>
            </a:lvl4pPr>
            <a:lvl5pPr marL="1524000" indent="-174625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9552" y="1556792"/>
            <a:ext cx="3810438" cy="658367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539552" y="2492896"/>
            <a:ext cx="3803904" cy="3627666"/>
          </a:xfrm>
        </p:spPr>
        <p:txBody>
          <a:bodyPr/>
          <a:lstStyle>
            <a:lvl1pPr marL="174625" indent="-174625">
              <a:defRPr sz="2400"/>
            </a:lvl1pPr>
            <a:lvl2pPr marL="533400" indent="-174625">
              <a:defRPr sz="2000"/>
            </a:lvl2pPr>
            <a:lvl3pPr marL="892175" indent="-173038">
              <a:tabLst>
                <a:tab pos="804863" algn="l"/>
              </a:tabLst>
              <a:defRPr sz="1800"/>
            </a:lvl3pPr>
            <a:lvl4pPr marL="1252538" indent="-174625">
              <a:defRPr sz="1600"/>
            </a:lvl4pPr>
            <a:lvl5pPr marL="1524000" indent="-174625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788024" y="1556792"/>
            <a:ext cx="3805586" cy="658367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433536" y="616530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>10.02.2026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3100536" y="616530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6529536" y="616530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>‹#›</a:t>
            </a:fld>
            <a:endParaRPr lang="ru-RU"/>
          </a:p>
        </p:txBody>
      </p:sp>
      <p:sp>
        <p:nvSpPr>
          <p:cNvPr id="19" name="Content Placeholder 3"/>
          <p:cNvSpPr>
            <a:spLocks noGrp="1"/>
          </p:cNvSpPr>
          <p:nvPr>
            <p:ph sz="half" idx="13"/>
          </p:nvPr>
        </p:nvSpPr>
        <p:spPr bwMode="auto">
          <a:xfrm>
            <a:off x="4716016" y="2492897"/>
            <a:ext cx="3803904" cy="3780066"/>
          </a:xfrm>
        </p:spPr>
        <p:txBody>
          <a:bodyPr/>
          <a:lstStyle>
            <a:lvl1pPr marL="174625" indent="-174625">
              <a:defRPr sz="2400"/>
            </a:lvl1pPr>
            <a:lvl2pPr marL="533400" indent="-174625">
              <a:defRPr sz="2000"/>
            </a:lvl2pPr>
            <a:lvl3pPr marL="892175" indent="-173038">
              <a:tabLst>
                <a:tab pos="804863" algn="l"/>
              </a:tabLst>
              <a:defRPr sz="1800"/>
            </a:lvl3pPr>
            <a:lvl4pPr marL="1252538" indent="-174625">
              <a:defRPr sz="1600"/>
            </a:lvl4pPr>
            <a:lvl5pPr marL="1524000" indent="-174625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433536" y="616530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>10.02.2026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3100536" y="616530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6529536" y="616530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433536" y="616530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>10.02.2026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3100536" y="616530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6529536" y="616530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034580" y="596974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92002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5034580" y="2618910"/>
            <a:ext cx="3411725" cy="350219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433536" y="616530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>10.02.2026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3100536" y="616530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6529536" y="616530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732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88489" y="5324305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907705" y="620687"/>
            <a:ext cx="5197091" cy="3897818"/>
          </a:xfrm>
        </p:spPr>
        <p:txBody>
          <a:bodyPr/>
          <a:lstStyle>
            <a:lvl1pPr marL="0" indent="0">
              <a:buNone/>
              <a:defRPr lang="ru-RU"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lang="ru-RU" sz="2800"/>
            </a:lvl2pPr>
            <a:lvl3pPr marL="914400" indent="0">
              <a:buNone/>
              <a:defRPr lang="ru-RU" sz="2400"/>
            </a:lvl3pPr>
            <a:lvl4pPr marL="1371600" indent="0">
              <a:buNone/>
              <a:defRPr lang="ru-RU" sz="2000"/>
            </a:lvl4pPr>
            <a:lvl5pPr marL="1828800" indent="0">
              <a:buNone/>
              <a:defRPr lang="ru-RU" sz="2000"/>
            </a:lvl5pPr>
            <a:lvl6pPr marL="2286000" indent="0">
              <a:buNone/>
              <a:defRPr lang="ru-RU" sz="2000"/>
            </a:lvl6pPr>
            <a:lvl7pPr marL="2743200" indent="0">
              <a:buNone/>
              <a:defRPr lang="ru-RU" sz="2000"/>
            </a:lvl7pPr>
            <a:lvl8pPr marL="3200400" indent="0">
              <a:buNone/>
              <a:defRPr lang="ru-RU" sz="2000"/>
            </a:lvl8pPr>
            <a:lvl9pPr marL="3657600" indent="0">
              <a:buNone/>
              <a:defRPr lang="ru-RU"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433536" y="616530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>10.02.2026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3100536" y="616530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6529536" y="616530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93869" y="116631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9248" y="1772816"/>
            <a:ext cx="7745505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433536" y="616530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>10.02.2026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3100536" y="616530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6529536" y="616530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>
        <a:defRPr>
          <a:solidFill>
            <a:schemeClr val="tx2"/>
          </a:solidFill>
        </a:defRPr>
      </a:lvl2pPr>
      <a:lvl3pPr>
        <a:defRPr>
          <a:solidFill>
            <a:schemeClr val="tx2"/>
          </a:solidFill>
        </a:defRPr>
      </a:lvl3pPr>
      <a:lvl4pPr>
        <a:defRPr>
          <a:solidFill>
            <a:schemeClr val="tx2"/>
          </a:solidFill>
        </a:defRPr>
      </a:lvl4pPr>
      <a:lvl5pPr>
        <a:defRPr>
          <a:solidFill>
            <a:schemeClr val="tx2"/>
          </a:solidFill>
        </a:defRPr>
      </a:lvl5pPr>
      <a:lvl6pPr>
        <a:defRPr>
          <a:solidFill>
            <a:schemeClr val="tx2"/>
          </a:solidFill>
        </a:defRPr>
      </a:lvl6pPr>
      <a:lvl7pPr>
        <a:defRPr>
          <a:solidFill>
            <a:schemeClr val="tx2"/>
          </a:solidFill>
        </a:defRPr>
      </a:lvl7pPr>
      <a:lvl8pPr>
        <a:defRPr>
          <a:solidFill>
            <a:schemeClr val="tx2"/>
          </a:solidFill>
        </a:defRPr>
      </a:lvl8pPr>
      <a:lvl9pPr>
        <a:defRPr>
          <a:solidFill>
            <a:schemeClr val="tx2"/>
          </a:solidFill>
        </a:defRPr>
      </a:lvl9pPr>
    </p:titleStyle>
    <p:bodyStyle>
      <a:lvl1pPr marL="342900" indent="-342900" algn="l" defTabSz="914400">
        <a:spcBef>
          <a:spcPts val="0"/>
        </a:spcBef>
        <a:buClrTx/>
        <a:buFont typeface="Arial"/>
        <a:buChar char="•"/>
        <a:defRPr sz="24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54379" indent="-342900" algn="l" defTabSz="914400">
        <a:spcBef>
          <a:spcPts val="0"/>
        </a:spcBef>
        <a:buClrTx/>
        <a:buFont typeface="Times New Roman"/>
        <a:buChar char="–"/>
        <a:defRPr sz="2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20140" indent="-342900" algn="l" defTabSz="914400">
        <a:spcBef>
          <a:spcPts val="0"/>
        </a:spcBef>
        <a:buClrTx/>
        <a:buFont typeface="Arial"/>
        <a:buChar char="•"/>
        <a:defRPr sz="20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474470" indent="-285750" algn="l" defTabSz="914400">
        <a:spcBef>
          <a:spcPts val="0"/>
        </a:spcBef>
        <a:buClrTx/>
        <a:buFont typeface="Times New Roman"/>
        <a:buChar char="–"/>
        <a:defRPr sz="18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794509" indent="-285750" algn="l" defTabSz="914400">
        <a:spcBef>
          <a:spcPts val="0"/>
        </a:spcBef>
        <a:buClrTx/>
        <a:buFont typeface="Times New Roman"/>
        <a:buChar char="»"/>
        <a:defRPr sz="16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>
        <a:spcBef>
          <a:spcPts val="400"/>
        </a:spcBef>
        <a:buClr>
          <a:schemeClr val="accent1"/>
        </a:buClr>
        <a:buFont typeface="Wingdings"/>
        <a:buChar char="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>
        <a:spcBef>
          <a:spcPts val="400"/>
        </a:spcBef>
        <a:buClr>
          <a:schemeClr val="accent1"/>
        </a:buClr>
        <a:buFont typeface="Wingdings"/>
        <a:buChar char="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>
        <a:spcBef>
          <a:spcPts val="400"/>
        </a:spcBef>
        <a:buClr>
          <a:schemeClr val="accent1"/>
        </a:buClr>
        <a:buFont typeface="Wingdings"/>
        <a:buChar char="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>
        <a:spcBef>
          <a:spcPts val="400"/>
        </a:spcBef>
        <a:buClr>
          <a:schemeClr val="accent1"/>
        </a:buClr>
        <a:buFont typeface="Wingdings"/>
        <a:buChar char="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 bwMode="auto">
          <a:xfrm>
            <a:off x="571472" y="142852"/>
            <a:ext cx="7772400" cy="14700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Семейные чтения</a:t>
            </a:r>
            <a:endParaRPr lang="ru-RU" sz="3600" b="1" dirty="0"/>
          </a:p>
        </p:txBody>
      </p:sp>
      <p:sp>
        <p:nvSpPr>
          <p:cNvPr id="12" name="TextBox 11"/>
          <p:cNvSpPr txBox="1"/>
          <p:nvPr/>
        </p:nvSpPr>
        <p:spPr bwMode="auto">
          <a:xfrm>
            <a:off x="500034" y="5357826"/>
            <a:ext cx="4288588" cy="1615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МБДОУ «Детский сад «Сказка»</a:t>
            </a:r>
            <a:endParaRPr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г. Алатыря ЧР</a:t>
            </a:r>
            <a:endParaRPr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Иванова А.Ю.  </a:t>
            </a:r>
            <a:r>
              <a:rPr lang="ru-RU" sz="2000" b="1" dirty="0"/>
              <a:t>                 </a:t>
            </a:r>
            <a:endParaRPr dirty="0"/>
          </a:p>
          <a:p>
            <a:pPr>
              <a:defRPr/>
            </a:pPr>
            <a:endParaRPr lang="ru-RU" sz="2000" b="1" dirty="0"/>
          </a:p>
          <a:p>
            <a:pPr>
              <a:defRPr/>
            </a:pPr>
            <a:endParaRPr lang="ru-RU" sz="2000" b="1" dirty="0"/>
          </a:p>
        </p:txBody>
      </p:sp>
      <p:pic>
        <p:nvPicPr>
          <p:cNvPr id="1026" name="Picture 2" descr="C:\Users\Alena\Desktop\shutterstock_459093883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643306" y="1918886"/>
            <a:ext cx="4940238" cy="3296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8421" y="5464342"/>
            <a:ext cx="9140657" cy="1453815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algn="ctr">
              <a:defRPr/>
            </a:pPr>
            <a:r>
              <a:rPr lang="ru-RU" sz="2200" b="1">
                <a:solidFill>
                  <a:schemeClr val="accent5">
                    <a:lumMod val="50000"/>
                  </a:schemeClr>
                </a:solidFill>
              </a:rPr>
              <a:t>Текст должен быть рядом с иллюстрацией, достаточно крупным и однокомпонентным. Это поможет глубже понять прочитанное.</a:t>
            </a:r>
            <a:endParaRPr sz="2200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784449944" name="Рисунок 178444994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21836" y="150394"/>
            <a:ext cx="7428889" cy="500579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35131" y="5648157"/>
            <a:ext cx="9123947" cy="115302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200" b="1">
                <a:solidFill>
                  <a:schemeClr val="accent5">
                    <a:lumMod val="50000"/>
                  </a:schemeClr>
                </a:solidFill>
              </a:rPr>
              <a:t>Расскажите  детям о детской библиотеке, запишитесь в нее. Регулярно берите книги для семейного чтения.</a:t>
            </a:r>
            <a:endParaRPr lang="ru-RU" sz="2000" b="1">
              <a:solidFill>
                <a:schemeClr val="tx1"/>
              </a:solidFill>
            </a:endParaRPr>
          </a:p>
        </p:txBody>
      </p:sp>
      <p:pic>
        <p:nvPicPr>
          <p:cNvPr id="1522898271" name="Рисунок 152289827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16429" y="202993"/>
            <a:ext cx="7782578" cy="520225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-14999" y="5263815"/>
            <a:ext cx="9224210" cy="157078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200" b="1">
                <a:solidFill>
                  <a:schemeClr val="accent5">
                    <a:lumMod val="50000"/>
                  </a:schemeClr>
                </a:solidFill>
              </a:rPr>
              <a:t>Ежедневно читайте  детям  детские книги, обсуждайте прочитанное, помогайте детям составлять рассказ по иллюстрациям. Регулярно разучивайте стихотворения.</a:t>
            </a:r>
            <a:endParaRPr lang="ru-RU" sz="2000" b="1">
              <a:solidFill>
                <a:schemeClr val="tx1"/>
              </a:solidFill>
            </a:endParaRPr>
          </a:p>
        </p:txBody>
      </p:sp>
      <p:pic>
        <p:nvPicPr>
          <p:cNvPr id="7170" name="Picture 2" descr="C:\Users\Alena\Desktop\5734ccbbcc4bd04e97372ff3dad99251_XL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tretch/>
        </p:blipFill>
        <p:spPr bwMode="auto">
          <a:xfrm>
            <a:off x="1466124" y="156224"/>
            <a:ext cx="6283157" cy="47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35131" y="5080000"/>
            <a:ext cx="9123947" cy="1788026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algn="ctr">
              <a:defRPr/>
            </a:pPr>
            <a:r>
              <a:rPr lang="ru-RU" sz="2200" b="1">
                <a:solidFill>
                  <a:schemeClr val="accent5">
                    <a:lumMod val="50000"/>
                  </a:schemeClr>
                </a:solidFill>
              </a:rPr>
              <a:t>Познакомьте ребенка с устным народным творчеством во всем его жанровом многообразии. С помощью фольклорных произведений мы не только совершенствуем речь детей, но и развиваем память, воображение, восприятие, мышление.</a:t>
            </a:r>
            <a:endParaRPr sz="2200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9054316" name="Рисунок 109054315"/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1164166" y="160013"/>
            <a:ext cx="6624649" cy="4819723"/>
          </a:xfrm>
          <a:prstGeom prst="flowChartAlternateProcess">
            <a:avLst/>
          </a:prstGeom>
          <a:ln w="76199">
            <a:solidFill>
              <a:schemeClr val="accent2">
                <a:lumMod val="74901"/>
              </a:schemeClr>
            </a:solidFill>
            <a:prstDash val="solid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0" y="4929605"/>
            <a:ext cx="9144000" cy="1928394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algn="ctr">
              <a:defRPr/>
            </a:pPr>
            <a:r>
              <a:rPr lang="ru-RU" sz="22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600" b="1">
                <a:solidFill>
                  <a:schemeClr val="accent5">
                    <a:lumMod val="50000"/>
                  </a:schemeClr>
                </a:solidFill>
              </a:rPr>
              <a:t>Приобщая детей к книге, мы развиваем не только моральные и нравственные качества, но и психологические.</a:t>
            </a:r>
            <a:endParaRPr sz="3600" b="1">
              <a:solidFill>
                <a:schemeClr val="tx1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/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64283" y="219142"/>
            <a:ext cx="7709664" cy="4591081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8421" y="233947"/>
            <a:ext cx="9125578" cy="103605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600" b="1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3600" b="1">
                <a:solidFill>
                  <a:schemeClr val="accent5">
                    <a:lumMod val="50000"/>
                  </a:schemeClr>
                </a:solidFill>
              </a:rPr>
              <a:t>Правила бережного отношения к книге.</a:t>
            </a:r>
            <a:endParaRPr sz="2600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009326" y="1356874"/>
            <a:ext cx="7143768" cy="4760399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18421" y="133684"/>
            <a:ext cx="9140801" cy="64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600" b="1">
                <a:solidFill>
                  <a:schemeClr val="accent5">
                    <a:lumMod val="50000"/>
                  </a:schemeClr>
                </a:solidFill>
              </a:rPr>
              <a:t>Советы родителям</a:t>
            </a:r>
            <a:endParaRPr sz="36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428596" y="1571612"/>
            <a:ext cx="8300894" cy="4419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ru-RU" sz="2200" b="1">
                <a:solidFill>
                  <a:schemeClr val="accent5">
                    <a:lumMod val="50000"/>
                  </a:schemeClr>
                </a:solidFill>
              </a:rPr>
              <a:t>Учитывайте возраст ребенка</a:t>
            </a:r>
            <a:endParaRPr sz="220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ru-RU" sz="2200" b="1">
                <a:solidFill>
                  <a:schemeClr val="accent5">
                    <a:lumMod val="50000"/>
                  </a:schemeClr>
                </a:solidFill>
              </a:rPr>
              <a:t>Читайте произведения выразительно</a:t>
            </a:r>
            <a:endParaRPr sz="220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ru-RU" sz="2200" b="1">
                <a:solidFill>
                  <a:schemeClr val="accent5">
                    <a:lumMod val="50000"/>
                  </a:schemeClr>
                </a:solidFill>
              </a:rPr>
              <a:t>Прививайте бережное отношение к книге</a:t>
            </a:r>
            <a:endParaRPr sz="220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ru-RU" sz="2200" b="1">
                <a:solidFill>
                  <a:schemeClr val="accent5">
                    <a:lumMod val="50000"/>
                  </a:schemeClr>
                </a:solidFill>
              </a:rPr>
              <a:t>Не читайте книгу наспех или вместе с какими-то домашними делами</a:t>
            </a:r>
            <a:endParaRPr sz="220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ru-RU" sz="2200" b="1">
                <a:solidFill>
                  <a:schemeClr val="accent5">
                    <a:lumMod val="50000"/>
                  </a:schemeClr>
                </a:solidFill>
              </a:rPr>
              <a:t>Не принуждайте ребенка к  чтению</a:t>
            </a:r>
            <a:endParaRPr sz="220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ru-RU" sz="2200" b="1">
                <a:solidFill>
                  <a:schemeClr val="accent5">
                    <a:lumMod val="50000"/>
                  </a:schemeClr>
                </a:solidFill>
              </a:rPr>
              <a:t>Не смотрите на часы во время чтения книги</a:t>
            </a:r>
            <a:endParaRPr sz="220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ru-RU" sz="2200" b="1">
                <a:solidFill>
                  <a:schemeClr val="accent5">
                    <a:lumMod val="50000"/>
                  </a:schemeClr>
                </a:solidFill>
              </a:rPr>
              <a:t>Отведите время ежедневного чтения</a:t>
            </a:r>
            <a:endParaRPr sz="220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ru-RU" sz="2200" b="1">
                <a:solidFill>
                  <a:schemeClr val="accent5">
                    <a:lumMod val="50000"/>
                  </a:schemeClr>
                </a:solidFill>
              </a:rPr>
              <a:t>Привлекайте к чтению всех членов семьи</a:t>
            </a:r>
            <a:endParaRPr sz="220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ru-RU" sz="2200" b="1">
                <a:solidFill>
                  <a:schemeClr val="accent5">
                    <a:lumMod val="50000"/>
                  </a:schemeClr>
                </a:solidFill>
              </a:rPr>
              <a:t>Посмотрите список литературы, соответствующий возрасту ребенка</a:t>
            </a:r>
            <a:endParaRPr sz="220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sz="2200" b="1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defRPr/>
            </a:pPr>
            <a:endParaRPr lang="ru-RU" sz="2000" b="1"/>
          </a:p>
        </p:txBody>
      </p:sp>
      <p:pic>
        <p:nvPicPr>
          <p:cNvPr id="1344065998" name="Рисунок 134406599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079286" y="5533666"/>
            <a:ext cx="1650203" cy="102312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6844645" name="TextBox 126844644"/>
          <p:cNvSpPr txBox="1"/>
          <p:nvPr/>
        </p:nvSpPr>
        <p:spPr bwMode="auto">
          <a:xfrm>
            <a:off x="18421" y="2239210"/>
            <a:ext cx="9141449" cy="8229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4800" b="1" i="1">
                <a:solidFill>
                  <a:schemeClr val="accent5">
                    <a:lumMod val="50000"/>
                  </a:schemeClr>
                </a:solidFill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500033" y="-83552"/>
            <a:ext cx="8143932" cy="6717631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 algn="r">
              <a:defRPr/>
            </a:pPr>
            <a:r>
              <a:rPr lang="ru-RU">
                <a:solidFill>
                  <a:schemeClr val="accent5">
                    <a:lumMod val="50000"/>
                  </a:schemeClr>
                </a:solidFill>
              </a:rPr>
              <a:t>Чтение – вот лучшее учение.</a:t>
            </a:r>
            <a:br>
              <a:rPr lang="ru-RU">
                <a:solidFill>
                  <a:schemeClr val="accent5">
                    <a:lumMod val="50000"/>
                  </a:schemeClr>
                </a:solidFill>
              </a:rPr>
            </a:br>
            <a:br>
              <a:rPr lang="ru-RU">
                <a:solidFill>
                  <a:schemeClr val="accent5">
                    <a:lumMod val="50000"/>
                  </a:schemeClr>
                </a:solidFill>
              </a:rPr>
            </a:br>
            <a:br>
              <a:rPr lang="ru-RU">
                <a:solidFill>
                  <a:schemeClr val="accent5">
                    <a:lumMod val="50000"/>
                  </a:schemeClr>
                </a:solidFill>
              </a:rPr>
            </a:br>
            <a:br>
              <a:rPr lang="ru-RU">
                <a:solidFill>
                  <a:schemeClr val="accent5">
                    <a:lumMod val="50000"/>
                  </a:schemeClr>
                </a:solidFill>
              </a:rPr>
            </a:br>
            <a:br>
              <a:rPr lang="ru-RU">
                <a:solidFill>
                  <a:schemeClr val="accent5">
                    <a:lumMod val="50000"/>
                  </a:schemeClr>
                </a:solidFill>
              </a:rPr>
            </a:br>
            <a:br>
              <a:rPr lang="ru-RU">
                <a:solidFill>
                  <a:schemeClr val="accent5">
                    <a:lumMod val="50000"/>
                  </a:schemeClr>
                </a:solidFill>
              </a:rPr>
            </a:br>
            <a:br>
              <a:rPr lang="ru-RU">
                <a:solidFill>
                  <a:schemeClr val="accent5">
                    <a:lumMod val="50000"/>
                  </a:schemeClr>
                </a:solidFill>
              </a:rPr>
            </a:br>
            <a:br>
              <a:rPr lang="ru-RU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700" b="1" i="1">
                <a:solidFill>
                  <a:schemeClr val="accent5">
                    <a:lumMod val="50000"/>
                  </a:schemeClr>
                </a:solidFill>
              </a:rPr>
              <a:t>А. С. Пушкин</a:t>
            </a:r>
            <a:endParaRPr lang="ru-RU" sz="2700" b="1"/>
          </a:p>
        </p:txBody>
      </p:sp>
      <p:pic>
        <p:nvPicPr>
          <p:cNvPr id="2" name="Picture 2" descr="C:\Users\Alena\Desktop\maxresdefault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00033" y="1459234"/>
            <a:ext cx="4936181" cy="4988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125120" y="1643049"/>
            <a:ext cx="3643328" cy="34372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sz="2800" b="1">
                <a:solidFill>
                  <a:schemeClr val="accent5">
                    <a:lumMod val="50000"/>
                  </a:schemeClr>
                </a:solidFill>
              </a:rPr>
              <a:t>Как привить любовь к книге ребенку дошкольного возраста?</a:t>
            </a:r>
            <a:endParaRPr lang="ru-RU" sz="2800" b="1"/>
          </a:p>
        </p:txBody>
      </p:sp>
      <p:sp>
        <p:nvSpPr>
          <p:cNvPr id="9" name="Текст 8"/>
          <p:cNvSpPr>
            <a:spLocks noGrp="1"/>
          </p:cNvSpPr>
          <p:nvPr>
            <p:ph idx="1"/>
          </p:nvPr>
        </p:nvSpPr>
        <p:spPr bwMode="auto">
          <a:xfrm>
            <a:off x="341300" y="1576207"/>
            <a:ext cx="8108831" cy="455592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2600" b="1">
                <a:solidFill>
                  <a:schemeClr val="accent5">
                    <a:lumMod val="50000"/>
                  </a:schemeClr>
                </a:solidFill>
              </a:rPr>
              <a:t>Если с детства у ребенка </a:t>
            </a:r>
          </a:p>
          <a:p>
            <a:pPr marL="0" indent="0">
              <a:buNone/>
              <a:defRPr/>
            </a:pPr>
            <a:r>
              <a:rPr lang="ru-RU" sz="2600" b="1">
                <a:solidFill>
                  <a:schemeClr val="accent5">
                    <a:lumMod val="50000"/>
                  </a:schemeClr>
                </a:solidFill>
              </a:rPr>
              <a:t>не воспитать любовь к книге, </a:t>
            </a:r>
          </a:p>
          <a:p>
            <a:pPr marL="0" indent="0">
              <a:buNone/>
              <a:defRPr/>
            </a:pPr>
            <a:r>
              <a:rPr lang="ru-RU" sz="2600" b="1">
                <a:solidFill>
                  <a:schemeClr val="accent5">
                    <a:lumMod val="50000"/>
                  </a:schemeClr>
                </a:solidFill>
              </a:rPr>
              <a:t>если чтение не стало его </a:t>
            </a:r>
            <a:endParaRPr sz="260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ru-RU" sz="2600" b="1">
                <a:solidFill>
                  <a:schemeClr val="accent5">
                    <a:lumMod val="50000"/>
                  </a:schemeClr>
                </a:solidFill>
              </a:rPr>
              <a:t>духовной потребностью на </a:t>
            </a:r>
          </a:p>
          <a:p>
            <a:pPr marL="0" indent="0">
              <a:buNone/>
              <a:defRPr/>
            </a:pPr>
            <a:r>
              <a:rPr lang="ru-RU" sz="2600" b="1">
                <a:solidFill>
                  <a:schemeClr val="accent5">
                    <a:lumMod val="50000"/>
                  </a:schemeClr>
                </a:solidFill>
              </a:rPr>
              <a:t>всю жизнь  - в годы </a:t>
            </a:r>
          </a:p>
          <a:p>
            <a:pPr marL="0" indent="0">
              <a:buNone/>
              <a:defRPr/>
            </a:pPr>
            <a:r>
              <a:rPr lang="ru-RU" sz="2600" b="1">
                <a:solidFill>
                  <a:schemeClr val="accent5">
                    <a:lumMod val="50000"/>
                  </a:schemeClr>
                </a:solidFill>
              </a:rPr>
              <a:t>отрочества душа подростка </a:t>
            </a:r>
            <a:endParaRPr sz="260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ru-RU" sz="2600" b="1">
                <a:solidFill>
                  <a:schemeClr val="accent5">
                    <a:lumMod val="50000"/>
                  </a:schemeClr>
                </a:solidFill>
              </a:rPr>
              <a:t>будет пустой, на свет божий </a:t>
            </a:r>
            <a:endParaRPr sz="260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ru-RU" sz="2600" b="1">
                <a:solidFill>
                  <a:schemeClr val="accent5">
                    <a:lumMod val="50000"/>
                  </a:schemeClr>
                </a:solidFill>
              </a:rPr>
              <a:t>выползает, как будто </a:t>
            </a:r>
          </a:p>
          <a:p>
            <a:pPr marL="0" indent="0">
              <a:buNone/>
              <a:defRPr/>
            </a:pPr>
            <a:r>
              <a:rPr lang="ru-RU" sz="2600" b="1">
                <a:solidFill>
                  <a:schemeClr val="accent5">
                    <a:lumMod val="50000"/>
                  </a:schemeClr>
                </a:solidFill>
              </a:rPr>
              <a:t>неизвестно откуда взявшееся,</a:t>
            </a:r>
          </a:p>
          <a:p>
            <a:pPr marL="0" indent="0">
              <a:buNone/>
              <a:defRPr/>
            </a:pPr>
            <a:r>
              <a:rPr lang="ru-RU" sz="2600" b="1">
                <a:solidFill>
                  <a:schemeClr val="accent5">
                    <a:lumMod val="50000"/>
                  </a:schemeClr>
                </a:solidFill>
              </a:rPr>
              <a:t> плохое.</a:t>
            </a:r>
            <a:endParaRPr sz="260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ru-RU" sz="2600" b="1">
                <a:solidFill>
                  <a:schemeClr val="accent5">
                    <a:lumMod val="50000"/>
                  </a:schemeClr>
                </a:solidFill>
              </a:rPr>
              <a:t>                                                         </a:t>
            </a:r>
            <a:r>
              <a:rPr lang="ru-RU" sz="2600" b="1" i="1">
                <a:solidFill>
                  <a:schemeClr val="accent5">
                    <a:lumMod val="50000"/>
                  </a:schemeClr>
                </a:solidFill>
              </a:rPr>
              <a:t>В. А. Сухомлинский</a:t>
            </a:r>
            <a:endParaRPr sz="2600" i="1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 bwMode="auto">
          <a:xfrm>
            <a:off x="35131" y="5286388"/>
            <a:ext cx="9108868" cy="1564927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 algn="ctr">
              <a:buNone/>
              <a:defRPr/>
            </a:pPr>
            <a:r>
              <a:rPr lang="ru-RU" sz="2600" b="1">
                <a:solidFill>
                  <a:schemeClr val="accent5">
                    <a:lumMod val="50000"/>
                  </a:schemeClr>
                </a:solidFill>
              </a:rPr>
              <a:t>В нашу жизнь прочно вошел мир компьютерных технологий. Взрослые свой досуг часами проводят в интернете, зачастую привлекая и своих детей.</a:t>
            </a:r>
            <a:endParaRPr sz="2600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Alena\Desktop\f646aecc9c160a689ebf556f31702637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531504" y="248176"/>
            <a:ext cx="6331816" cy="47488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000100" y="194656"/>
            <a:ext cx="7143800" cy="386331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" name="Текст 9"/>
          <p:cNvSpPr>
            <a:spLocks noGrp="1"/>
          </p:cNvSpPr>
          <p:nvPr>
            <p:ph type="body" sz="half" idx="4294967295"/>
          </p:nvPr>
        </p:nvSpPr>
        <p:spPr bwMode="auto">
          <a:xfrm>
            <a:off x="0" y="4110789"/>
            <a:ext cx="9144000" cy="2747210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 fontScale="90000" lnSpcReduction="2000"/>
          </a:bodyPr>
          <a:lstStyle/>
          <a:p>
            <a:pPr marL="0" indent="0" algn="ctr">
              <a:buNone/>
              <a:defRPr/>
            </a:pPr>
            <a:r>
              <a:rPr lang="ru-RU" sz="2400" b="1">
                <a:solidFill>
                  <a:schemeClr val="accent5">
                    <a:lumMod val="50000"/>
                  </a:schemeClr>
                </a:solidFill>
              </a:rPr>
              <a:t>Длительное сидение за компьютером приводит в напряжение тело и детскую психику. Ребенок быстро переутомляется, становится беспокойным и рассеянным, а после 20 минут наступает подавление деятельности центральной нервной системы. Детский кругозор ссужается. Ребенок не способен фантазировать и воображать, в реальность он воплощает увиденное. Развивается детская агрессия и жестокость. Интернет и компьютерные игры лишают ребенка настоящего детства.</a:t>
            </a:r>
            <a:endParaRPr sz="2400" b="1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-14999" y="4912894"/>
            <a:ext cx="9174078" cy="1971842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algn="ctr">
              <a:defRPr/>
            </a:pPr>
            <a:r>
              <a:rPr lang="ru-RU" sz="2200" b="1">
                <a:solidFill>
                  <a:schemeClr val="accent5">
                    <a:lumMod val="50000"/>
                  </a:schemeClr>
                </a:solidFill>
              </a:rPr>
              <a:t>А ведь когда-то мы были самой читающей страной в мире.  Что же случилось? Все очень просто. Чтение книг – это труд! Попадая в мир  художественного произведения, человек размышляет,  думает, воображает.  А высокотехнологическое электронное устройство просто развлекает нас. Мы часами сидим и смотрим в монитор.</a:t>
            </a:r>
            <a:endParaRPr sz="2200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Alena\Desktop\depositphotos_77945208-stock-photo-hand-working-with-a-cloud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879190" y="83552"/>
            <a:ext cx="6978957" cy="4652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35131" y="4979736"/>
            <a:ext cx="9073815" cy="1771315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algn="ctr">
              <a:defRPr/>
            </a:pPr>
            <a:r>
              <a:rPr lang="ru-RU" sz="2200" b="1">
                <a:solidFill>
                  <a:schemeClr val="accent5">
                    <a:lumMod val="50000"/>
                  </a:schemeClr>
                </a:solidFill>
              </a:rPr>
              <a:t>В старину наши прабабушки у колыбели  внучат читали сказки, рассказывали  потешки и прибаутки, пели песни. Ребенок  еще не умел ходить, а  уже проявлял интерес к услышанному:  радостно жестикулировал ручками и пытался произнести слова. </a:t>
            </a:r>
            <a:endParaRPr sz="220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defRPr/>
            </a:pPr>
            <a:endParaRPr lang="ru-RU" sz="2000" b="1"/>
          </a:p>
        </p:txBody>
      </p:sp>
      <p:pic>
        <p:nvPicPr>
          <p:cNvPr id="3074" name="Picture 2" descr="C:\Users\Alena\Desktop\бабушка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13356" y="228077"/>
            <a:ext cx="8308716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 bwMode="auto">
          <a:xfrm>
            <a:off x="571472" y="4829342"/>
            <a:ext cx="8131520" cy="1871578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>
              <a:defRPr/>
            </a:pPr>
            <a:r>
              <a:rPr lang="ru-RU" sz="2200" b="1">
                <a:solidFill>
                  <a:schemeClr val="accent5">
                    <a:lumMod val="50000"/>
                  </a:schemeClr>
                </a:solidFill>
              </a:rPr>
              <a:t>Прививать любовь  к художественному слову, уважение к книге – это основание для воспитания будущего взрослого талантливого читателя и интеллектуально – развитого человека.</a:t>
            </a:r>
            <a:endParaRPr sz="220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sz="22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45876974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907705" y="620687"/>
            <a:ext cx="5197091" cy="3897818"/>
          </a:xfrm>
        </p:spPr>
        <p:txBody>
          <a:bodyPr/>
          <a:lstStyle>
            <a:lvl1pPr marL="0" indent="0">
              <a:buNone/>
              <a:defRPr lang="ru-RU"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lang="ru-RU" sz="2800"/>
            </a:lvl2pPr>
            <a:lvl3pPr marL="914400" indent="0">
              <a:buNone/>
              <a:defRPr lang="ru-RU" sz="2400"/>
            </a:lvl3pPr>
            <a:lvl4pPr marL="1371600" indent="0">
              <a:buNone/>
              <a:defRPr lang="ru-RU" sz="2000"/>
            </a:lvl4pPr>
            <a:lvl5pPr marL="1828800" indent="0">
              <a:buNone/>
              <a:defRPr lang="ru-RU" sz="2000"/>
            </a:lvl5pPr>
            <a:lvl6pPr marL="2286000" indent="0">
              <a:buNone/>
              <a:defRPr lang="ru-RU" sz="2000"/>
            </a:lvl6pPr>
            <a:lvl7pPr marL="2743200" indent="0">
              <a:buNone/>
              <a:defRPr lang="ru-RU" sz="2000"/>
            </a:lvl7pPr>
            <a:lvl8pPr marL="3200400" indent="0">
              <a:buNone/>
              <a:defRPr lang="ru-RU" sz="2000"/>
            </a:lvl8pPr>
            <a:lvl9pPr marL="3657600" indent="0">
              <a:buNone/>
              <a:defRPr lang="ru-RU" sz="2000"/>
            </a:lvl9pPr>
          </a:lstStyle>
          <a:p>
            <a:pPr>
              <a:defRPr/>
            </a:pPr>
            <a:endParaRPr/>
          </a:p>
        </p:txBody>
      </p:sp>
      <p:pic>
        <p:nvPicPr>
          <p:cNvPr id="2099397398" name="Рисунок 209939739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303482" y="225759"/>
            <a:ext cx="6667499" cy="4445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8421" y="5214950"/>
            <a:ext cx="9107236" cy="1636365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algn="ctr">
              <a:defRPr/>
            </a:pPr>
            <a:r>
              <a:rPr lang="ru-RU" sz="2200" b="1">
                <a:solidFill>
                  <a:schemeClr val="accent5">
                    <a:lumMod val="50000"/>
                  </a:schemeClr>
                </a:solidFill>
              </a:rPr>
              <a:t>Огромное значение придается выбору книг. Главное – иллюстрация! Книга должна соответствовать возрасту ребенка, быть рассчитана на длительное рассматривание, чтобы у ребенка возникало желание возвращаться к ней снова и снова.</a:t>
            </a:r>
            <a:endParaRPr lang="ru-RU" sz="2000" b="1">
              <a:solidFill>
                <a:schemeClr val="tx1"/>
              </a:solidFill>
            </a:endParaRPr>
          </a:p>
        </p:txBody>
      </p:sp>
      <p:pic>
        <p:nvPicPr>
          <p:cNvPr id="960341752" name="Рисунок 96034175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12473" y="208106"/>
            <a:ext cx="3133184" cy="4480979"/>
          </a:xfrm>
          <a:prstGeom prst="rect">
            <a:avLst/>
          </a:prstGeom>
        </p:spPr>
      </p:pic>
      <p:pic>
        <p:nvPicPr>
          <p:cNvPr id="524559030" name="Рисунок 52455902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005584" y="233947"/>
            <a:ext cx="3301257" cy="445513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Lines">
  <a:themeElements>
    <a:clrScheme name="Lines">
      <a:dk1>
        <a:sysClr val="windowText" lastClr="000000"/>
      </a:dk1>
      <a:lt1>
        <a:srgbClr val="D4735E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3300"/>
      </a:hlink>
      <a:folHlink>
        <a:srgbClr val="B2B2B2"/>
      </a:folHlink>
    </a:clrScheme>
    <a:fontScheme name="Times New Roman">
      <a:majorFont>
        <a:latin typeface="Times New Roman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>
            <a:tint val="96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>
          <a:blip xmlns:r="http://schemas.openxmlformats.org/officeDocument/2006/relationships" r:embed="rId1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>
    <a:spDef>
      <a:spPr bwMode="auto"/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0</TotalTime>
  <Words>506</Words>
  <Application>Microsoft Office PowerPoint</Application>
  <DocSecurity>0</DocSecurity>
  <PresentationFormat>Экран (4:3)</PresentationFormat>
  <Paragraphs>40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Times New Roman</vt:lpstr>
      <vt:lpstr>Wingdings</vt:lpstr>
      <vt:lpstr>Lines</vt:lpstr>
      <vt:lpstr>Семейные чтения</vt:lpstr>
      <vt:lpstr>Чтение – вот лучшее учение.        А. С. Пушкин</vt:lpstr>
      <vt:lpstr>Как привить любовь к книге ребенку дошкольного возраста?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Чтение – вот лучшее учение.</dc:title>
  <dc:subject/>
  <dc:creator>Анютка</dc:creator>
  <cp:keywords/>
  <dc:description/>
  <cp:lastModifiedBy>SKAZKA 101</cp:lastModifiedBy>
  <cp:revision>58</cp:revision>
  <dcterms:created xsi:type="dcterms:W3CDTF">2015-09-13T06:09:23Z</dcterms:created>
  <dcterms:modified xsi:type="dcterms:W3CDTF">2026-02-10T06:24:22Z</dcterms:modified>
  <cp:category/>
  <dc:identifier/>
  <cp:contentStatus/>
  <dc:language/>
  <cp:version/>
</cp:coreProperties>
</file>