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21" autoAdjust="0"/>
    <p:restoredTop sz="94660"/>
  </p:normalViewPr>
  <p:slideViewPr>
    <p:cSldViewPr>
      <p:cViewPr varScale="1">
        <p:scale>
          <a:sx n="70" d="100"/>
          <a:sy n="70" d="100"/>
        </p:scale>
        <p:origin x="119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61A8F-D48F-4CBC-96E6-578EEACE54EA}" type="datetimeFigureOut">
              <a:rPr lang="ru-RU" smtClean="0"/>
              <a:pPr/>
              <a:t>04.05.2017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6BAF-C65E-4F24-B0E8-BB6CC73F2A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61A8F-D48F-4CBC-96E6-578EEACE54EA}" type="datetimeFigureOut">
              <a:rPr lang="ru-RU" smtClean="0"/>
              <a:pPr/>
              <a:t>04.05.2017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6BAF-C65E-4F24-B0E8-BB6CC73F2A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61A8F-D48F-4CBC-96E6-578EEACE54EA}" type="datetimeFigureOut">
              <a:rPr lang="ru-RU" smtClean="0"/>
              <a:pPr/>
              <a:t>04.05.2017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6BAF-C65E-4F24-B0E8-BB6CC73F2A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61A8F-D48F-4CBC-96E6-578EEACE54EA}" type="datetimeFigureOut">
              <a:rPr lang="ru-RU" smtClean="0"/>
              <a:pPr/>
              <a:t>04.05.2017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6BAF-C65E-4F24-B0E8-BB6CC73F2A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61A8F-D48F-4CBC-96E6-578EEACE54EA}" type="datetimeFigureOut">
              <a:rPr lang="ru-RU" smtClean="0"/>
              <a:pPr/>
              <a:t>04.05.2017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6BAF-C65E-4F24-B0E8-BB6CC73F2A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61A8F-D48F-4CBC-96E6-578EEACE54EA}" type="datetimeFigureOut">
              <a:rPr lang="ru-RU" smtClean="0"/>
              <a:pPr/>
              <a:t>04.05.2017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6BAF-C65E-4F24-B0E8-BB6CC73F2A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61A8F-D48F-4CBC-96E6-578EEACE54EA}" type="datetimeFigureOut">
              <a:rPr lang="ru-RU" smtClean="0"/>
              <a:pPr/>
              <a:t>04.05.2017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6BAF-C65E-4F24-B0E8-BB6CC73F2A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61A8F-D48F-4CBC-96E6-578EEACE54EA}" type="datetimeFigureOut">
              <a:rPr lang="ru-RU" smtClean="0"/>
              <a:pPr/>
              <a:t>04.05.2017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6BAF-C65E-4F24-B0E8-BB6CC73F2A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61A8F-D48F-4CBC-96E6-578EEACE54EA}" type="datetimeFigureOut">
              <a:rPr lang="ru-RU" smtClean="0"/>
              <a:pPr/>
              <a:t>04.05.2017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6BAF-C65E-4F24-B0E8-BB6CC73F2A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61A8F-D48F-4CBC-96E6-578EEACE54EA}" type="datetimeFigureOut">
              <a:rPr lang="ru-RU" smtClean="0"/>
              <a:pPr/>
              <a:t>04.05.2017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6BAF-C65E-4F24-B0E8-BB6CC73F2A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61A8F-D48F-4CBC-96E6-578EEACE54EA}" type="datetimeFigureOut">
              <a:rPr lang="ru-RU" smtClean="0"/>
              <a:pPr/>
              <a:t>04.05.2017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6BAF-C65E-4F24-B0E8-BB6CC73F2A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61A8F-D48F-4CBC-96E6-578EEACE54EA}" type="datetimeFigureOut">
              <a:rPr lang="ru-RU" smtClean="0"/>
              <a:pPr/>
              <a:t>04.05.2017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D16BAF-C65E-4F24-B0E8-BB6CC73F2A3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688" y="1714488"/>
            <a:ext cx="88583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</a:rPr>
              <a:t>«Использование малых форм фольклора в развитии детей </a:t>
            </a:r>
            <a:br>
              <a:rPr lang="ru-RU" sz="3600" b="1" i="1" dirty="0" smtClean="0">
                <a:solidFill>
                  <a:srgbClr val="002060"/>
                </a:solidFill>
              </a:rPr>
            </a:br>
            <a:r>
              <a:rPr lang="ru-RU" sz="3600" b="1" i="1" dirty="0" smtClean="0">
                <a:solidFill>
                  <a:srgbClr val="002060"/>
                </a:solidFill>
              </a:rPr>
              <a:t>младшего дошкольного возраста»</a:t>
            </a:r>
            <a:r>
              <a:rPr lang="ru-RU" i="1" dirty="0" smtClean="0"/>
              <a:t/>
            </a:r>
            <a:br>
              <a:rPr lang="ru-RU" i="1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857620" y="4929198"/>
            <a:ext cx="4572000" cy="13295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lnSpc>
                <a:spcPct val="80000"/>
              </a:lnSpc>
              <a:defRPr/>
            </a:pPr>
            <a:r>
              <a:rPr lang="ru-RU" sz="2000" b="1" i="1" dirty="0" smtClean="0">
                <a:solidFill>
                  <a:srgbClr val="002060"/>
                </a:solidFill>
              </a:rPr>
              <a:t>Выполнили:</a:t>
            </a:r>
            <a:endParaRPr lang="ru-RU" sz="2000" b="1" i="1" dirty="0">
              <a:solidFill>
                <a:srgbClr val="002060"/>
              </a:solidFill>
            </a:endParaRPr>
          </a:p>
          <a:p>
            <a:pPr algn="r">
              <a:lnSpc>
                <a:spcPct val="80000"/>
              </a:lnSpc>
              <a:defRPr/>
            </a:pPr>
            <a:r>
              <a:rPr lang="ru-RU" sz="2000" b="1" i="1" dirty="0" smtClean="0">
                <a:solidFill>
                  <a:srgbClr val="002060"/>
                </a:solidFill>
              </a:rPr>
              <a:t>Воспитатели</a:t>
            </a:r>
            <a:endParaRPr lang="ru-RU" sz="2000" b="1" i="1" dirty="0">
              <a:solidFill>
                <a:srgbClr val="002060"/>
              </a:solidFill>
            </a:endParaRPr>
          </a:p>
          <a:p>
            <a:pPr algn="r">
              <a:lnSpc>
                <a:spcPct val="80000"/>
              </a:lnSpc>
              <a:defRPr/>
            </a:pPr>
            <a:r>
              <a:rPr lang="ru-RU" sz="2000" b="1" i="1" dirty="0" smtClean="0">
                <a:solidFill>
                  <a:srgbClr val="002060"/>
                </a:solidFill>
              </a:rPr>
              <a:t>Суркова М.В .</a:t>
            </a:r>
            <a:endParaRPr lang="ru-RU" sz="2000" b="1" i="1" dirty="0">
              <a:solidFill>
                <a:srgbClr val="002060"/>
              </a:solidFill>
            </a:endParaRPr>
          </a:p>
          <a:p>
            <a:pPr algn="r">
              <a:lnSpc>
                <a:spcPct val="80000"/>
              </a:lnSpc>
              <a:defRPr/>
            </a:pPr>
            <a:r>
              <a:rPr lang="ru-RU" sz="2000" b="1" i="1" dirty="0" smtClean="0">
                <a:solidFill>
                  <a:srgbClr val="002060"/>
                </a:solidFill>
              </a:rPr>
              <a:t>Маслова И.А.</a:t>
            </a:r>
            <a:endParaRPr lang="ru-RU" sz="2000" b="1" i="1" dirty="0">
              <a:solidFill>
                <a:srgbClr val="002060"/>
              </a:solidFill>
            </a:endParaRPr>
          </a:p>
          <a:p>
            <a:pPr algn="r">
              <a:lnSpc>
                <a:spcPct val="80000"/>
              </a:lnSpc>
              <a:defRPr/>
            </a:pPr>
            <a:r>
              <a:rPr lang="ru-RU" sz="2000" b="1" i="1" dirty="0" smtClean="0">
                <a:solidFill>
                  <a:srgbClr val="002060"/>
                </a:solidFill>
              </a:rPr>
              <a:t>Первой младшей группы № 11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57166"/>
            <a:ext cx="938917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i="1" dirty="0" smtClean="0">
                <a:solidFill>
                  <a:srgbClr val="C00000"/>
                </a:solidFill>
              </a:rPr>
              <a:t>Использование фольклора в НОД.</a:t>
            </a:r>
            <a:endParaRPr lang="ru-RU" sz="4800" b="1" i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628" y="1571612"/>
            <a:ext cx="35719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600" b="1" i="1" dirty="0">
                <a:solidFill>
                  <a:srgbClr val="002060"/>
                </a:solidFill>
              </a:rPr>
              <a:t>"…Вышла курочка гулять, свежей травки пощипать, а за ней ребятки, желтые цыплятки…»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38976"/>
            <a:ext cx="4320480" cy="47474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57422" y="642918"/>
            <a:ext cx="460574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i="1" dirty="0" smtClean="0">
                <a:solidFill>
                  <a:srgbClr val="C00000"/>
                </a:solidFill>
              </a:rPr>
              <a:t>Народные игры.</a:t>
            </a:r>
            <a:endParaRPr lang="ru-RU" sz="4800" b="1" i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628" y="1714488"/>
            <a:ext cx="342900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dirty="0" smtClean="0"/>
              <a:t> </a:t>
            </a:r>
            <a:r>
              <a:rPr lang="ru-RU" sz="3600" b="1" dirty="0" smtClean="0">
                <a:solidFill>
                  <a:srgbClr val="002060"/>
                </a:solidFill>
              </a:rPr>
              <a:t>«Заинька, выйди в круг, серенький, выйди в круг… Еще не балуйся, лучше поцелуйся…»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901126"/>
            <a:ext cx="4565116" cy="35212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71670" y="500042"/>
            <a:ext cx="503432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i="1" dirty="0" smtClean="0">
                <a:solidFill>
                  <a:srgbClr val="C00000"/>
                </a:solidFill>
              </a:rPr>
              <a:t>Детские песенки.</a:t>
            </a:r>
            <a:endParaRPr lang="ru-RU" sz="4800" b="1" i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14942" y="1643050"/>
            <a:ext cx="335758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i="1" dirty="0">
                <a:solidFill>
                  <a:srgbClr val="002060"/>
                </a:solidFill>
              </a:rPr>
              <a:t>«Мишка с куклой бойко топают, бойко топают, посмотри.</a:t>
            </a:r>
          </a:p>
          <a:p>
            <a:pPr>
              <a:defRPr/>
            </a:pPr>
            <a:r>
              <a:rPr lang="ru-RU" sz="3200" b="1" i="1" dirty="0">
                <a:solidFill>
                  <a:srgbClr val="002060"/>
                </a:solidFill>
              </a:rPr>
              <a:t>И в ладоши звонко хлопают – раз, два, три…»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1039"/>
            <a:ext cx="4896544" cy="26066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28988"/>
            <a:ext cx="4896544" cy="26403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28604"/>
            <a:ext cx="934711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i="1" dirty="0" smtClean="0">
                <a:solidFill>
                  <a:srgbClr val="C00000"/>
                </a:solidFill>
              </a:rPr>
              <a:t>Свободная деятельность детей.</a:t>
            </a:r>
            <a:endParaRPr lang="ru-RU" sz="4800" b="1" i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857752" y="1714488"/>
            <a:ext cx="371477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002060"/>
                </a:solidFill>
              </a:rPr>
              <a:t>«Эта девочка Маша.</a:t>
            </a:r>
            <a:br>
              <a:rPr lang="ru-RU" sz="2800" b="1" dirty="0">
                <a:solidFill>
                  <a:srgbClr val="002060"/>
                </a:solidFill>
              </a:rPr>
            </a:br>
            <a:r>
              <a:rPr lang="ru-RU" sz="2800" b="1" dirty="0">
                <a:solidFill>
                  <a:srgbClr val="002060"/>
                </a:solidFill>
              </a:rPr>
              <a:t>А это её тарелочка.</a:t>
            </a:r>
            <a:br>
              <a:rPr lang="ru-RU" sz="2800" b="1" dirty="0">
                <a:solidFill>
                  <a:srgbClr val="002060"/>
                </a:solidFill>
              </a:rPr>
            </a:br>
            <a:r>
              <a:rPr lang="ru-RU" sz="2800" b="1" dirty="0">
                <a:solidFill>
                  <a:srgbClr val="002060"/>
                </a:solidFill>
              </a:rPr>
              <a:t>А в этой тарелочке...</a:t>
            </a:r>
            <a:br>
              <a:rPr lang="ru-RU" sz="2800" b="1" dirty="0">
                <a:solidFill>
                  <a:srgbClr val="002060"/>
                </a:solidFill>
              </a:rPr>
            </a:br>
            <a:r>
              <a:rPr lang="ru-RU" sz="2800" b="1" dirty="0">
                <a:solidFill>
                  <a:srgbClr val="002060"/>
                </a:solidFill>
              </a:rPr>
              <a:t>Нет, не каша </a:t>
            </a:r>
            <a:br>
              <a:rPr lang="ru-RU" sz="2800" b="1" dirty="0">
                <a:solidFill>
                  <a:srgbClr val="002060"/>
                </a:solidFill>
              </a:rPr>
            </a:br>
            <a:r>
              <a:rPr lang="ru-RU" sz="2800" b="1" dirty="0">
                <a:solidFill>
                  <a:srgbClr val="002060"/>
                </a:solidFill>
              </a:rPr>
              <a:t>Нет, не каша</a:t>
            </a:r>
            <a:br>
              <a:rPr lang="ru-RU" sz="2800" b="1" dirty="0">
                <a:solidFill>
                  <a:srgbClr val="002060"/>
                </a:solidFill>
              </a:rPr>
            </a:br>
            <a:r>
              <a:rPr lang="ru-RU" sz="2800" b="1" dirty="0">
                <a:solidFill>
                  <a:srgbClr val="002060"/>
                </a:solidFill>
              </a:rPr>
              <a:t>И не угадали:</a:t>
            </a:r>
            <a:br>
              <a:rPr lang="ru-RU" sz="2800" b="1" dirty="0">
                <a:solidFill>
                  <a:srgbClr val="002060"/>
                </a:solidFill>
              </a:rPr>
            </a:br>
            <a:r>
              <a:rPr lang="ru-RU" sz="2800" b="1" dirty="0">
                <a:solidFill>
                  <a:srgbClr val="002060"/>
                </a:solidFill>
              </a:rPr>
              <a:t>Села Маша,</a:t>
            </a:r>
            <a:br>
              <a:rPr lang="ru-RU" sz="2800" b="1" dirty="0">
                <a:solidFill>
                  <a:srgbClr val="002060"/>
                </a:solidFill>
              </a:rPr>
            </a:br>
            <a:r>
              <a:rPr lang="ru-RU" sz="2800" b="1" dirty="0">
                <a:solidFill>
                  <a:srgbClr val="002060"/>
                </a:solidFill>
              </a:rPr>
              <a:t>Съела всю кашу»!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53250"/>
            <a:ext cx="4534224" cy="34006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14612" y="142852"/>
            <a:ext cx="313739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i="1" dirty="0" smtClean="0">
                <a:solidFill>
                  <a:srgbClr val="C00000"/>
                </a:solidFill>
              </a:rPr>
              <a:t>Вывод 1:</a:t>
            </a:r>
            <a:endParaRPr lang="ru-RU" sz="6000" b="1" i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85786" y="1357298"/>
            <a:ext cx="778674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800" b="1" i="1" dirty="0" smtClean="0">
                <a:solidFill>
                  <a:srgbClr val="002060"/>
                </a:solidFill>
              </a:rPr>
              <a:t>Целенаправленное и систематическое использование малых форм фольклора создает необходимые основы для овладения детьми разными видами деятельности (лепка, рисование,  физическое и музыкальное развитие), помогает овладеть первоначальными навыками самостоятельной художественной деятельности. А также дети намного легче и с большим  удовольствием усваивали все навыки самообслуживания и гигиены.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28926" y="214290"/>
            <a:ext cx="313739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i="1" dirty="0" smtClean="0">
                <a:solidFill>
                  <a:srgbClr val="C00000"/>
                </a:solidFill>
              </a:rPr>
              <a:t>Вывод 2:</a:t>
            </a:r>
            <a:endParaRPr lang="ru-RU" sz="6000" b="1" i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1357298"/>
            <a:ext cx="821537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3200" b="1" i="1" dirty="0" smtClean="0">
                <a:solidFill>
                  <a:srgbClr val="002060"/>
                </a:solidFill>
              </a:rPr>
              <a:t>Результатом нашей работы являются положительные эмоции, веселое, бодрое настроение моих детей, которое помогает легче пройти период привыкания, а так же овладеть родным языком, развивает память, воображение, мышление, дает возможность побегать, попрыгать, т.е. всесторонне развивает ребенка.</a:t>
            </a:r>
            <a:endParaRPr lang="ru-RU" sz="32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27483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1071546"/>
            <a:ext cx="934743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i="1" dirty="0" smtClean="0">
                <a:solidFill>
                  <a:srgbClr val="C00000"/>
                </a:solidFill>
              </a:rPr>
              <a:t>Всем спасибо за внимание.</a:t>
            </a:r>
            <a:endParaRPr lang="ru-RU" sz="6000" b="1" i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3214686"/>
            <a:ext cx="92869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5400" b="1" i="1" dirty="0">
                <a:solidFill>
                  <a:srgbClr val="C00000"/>
                </a:solidFill>
              </a:rPr>
              <a:t>Говорим вам – до свидания!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40" y="214290"/>
            <a:ext cx="85725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i="1" dirty="0" smtClean="0">
                <a:solidFill>
                  <a:srgbClr val="C00000"/>
                </a:solidFill>
              </a:rPr>
              <a:t>Актуальность использования фольклора в ДОУ.</a:t>
            </a:r>
            <a:endParaRPr lang="ru-RU" sz="4800" b="1" i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928802"/>
            <a:ext cx="8929718" cy="4450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2800" b="1" i="1" dirty="0">
                <a:solidFill>
                  <a:srgbClr val="002060"/>
                </a:solidFill>
              </a:rPr>
              <a:t>Иногда мы наблюдаем, что современный образовательный процесс бывает настолько заорганизован, что для игры у ребенка остается недостаточно времени. А ребенок должен играть. И прав тот педагог, кому близко высказывание: «Ребенок до десятилетнего возраста требует забав, и требование его биологически законно. Он хочет играть, он играет всем и познает окружающий его мир, прежде всего - и легче всего в игре. Это говорит о том, что он хорошо знает и правильно организует воспитательно-образовательный процесс</a:t>
            </a:r>
            <a:r>
              <a:rPr lang="ru-RU" dirty="0"/>
              <a:t>.</a:t>
            </a:r>
          </a:p>
          <a:p>
            <a:pPr>
              <a:lnSpc>
                <a:spcPct val="80000"/>
              </a:lnSpc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428604"/>
            <a:ext cx="85725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i="1" dirty="0" smtClean="0">
                <a:solidFill>
                  <a:srgbClr val="C00000"/>
                </a:solidFill>
              </a:rPr>
              <a:t>Актуальность использования фольклора в ДОУ.</a:t>
            </a:r>
            <a:endParaRPr lang="ru-RU" sz="4800" b="1" i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2143116"/>
            <a:ext cx="8501122" cy="42362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2400" b="1" i="1" dirty="0">
                <a:solidFill>
                  <a:srgbClr val="002060"/>
                </a:solidFill>
              </a:rPr>
              <a:t>Работая с детьми, </a:t>
            </a:r>
            <a:r>
              <a:rPr lang="ru-RU" sz="2400" b="1" i="1" dirty="0" smtClean="0">
                <a:solidFill>
                  <a:srgbClr val="002060"/>
                </a:solidFill>
              </a:rPr>
              <a:t>мы заметили, </a:t>
            </a:r>
            <a:r>
              <a:rPr lang="ru-RU" sz="2400" b="1" i="1" dirty="0">
                <a:solidFill>
                  <a:srgbClr val="002060"/>
                </a:solidFill>
              </a:rPr>
              <a:t>что тот ребенок, который хорошо владеет речью - умеет реализовать себя в любом виде деятельности. Поэтому, для себя лично, </a:t>
            </a:r>
            <a:r>
              <a:rPr lang="ru-RU" sz="2400" b="1" i="1" dirty="0" smtClean="0">
                <a:solidFill>
                  <a:srgbClr val="002060"/>
                </a:solidFill>
              </a:rPr>
              <a:t>мы вывели </a:t>
            </a:r>
            <a:r>
              <a:rPr lang="ru-RU" sz="2400" b="1" i="1" dirty="0">
                <a:solidFill>
                  <a:srgbClr val="002060"/>
                </a:solidFill>
              </a:rPr>
              <a:t>такое правило: «Если </a:t>
            </a:r>
            <a:r>
              <a:rPr lang="ru-RU" sz="2400" b="1" i="1" dirty="0" smtClean="0">
                <a:solidFill>
                  <a:srgbClr val="002060"/>
                </a:solidFill>
              </a:rPr>
              <a:t>наша </a:t>
            </a:r>
            <a:r>
              <a:rPr lang="ru-RU" sz="2400" b="1" i="1" dirty="0">
                <a:solidFill>
                  <a:srgbClr val="002060"/>
                </a:solidFill>
              </a:rPr>
              <a:t>речь, речь педагога, будет образной, красочной, насыщенной сравнениями, эпитетами, метафорами, а это чаще всего мы и черпаем с истоков устного народного творчества, то </a:t>
            </a:r>
            <a:r>
              <a:rPr lang="ru-RU" sz="2400" b="1" i="1" dirty="0" smtClean="0">
                <a:solidFill>
                  <a:srgbClr val="002060"/>
                </a:solidFill>
              </a:rPr>
              <a:t>мы решили </a:t>
            </a:r>
            <a:r>
              <a:rPr lang="ru-RU" sz="2400" b="1" i="1" dirty="0">
                <a:solidFill>
                  <a:srgbClr val="002060"/>
                </a:solidFill>
              </a:rPr>
              <a:t>сразу два взаимосвязанных подхода: от объекта к слову и от слова к объекту!». И </a:t>
            </a:r>
            <a:r>
              <a:rPr lang="ru-RU" sz="2400" b="1" i="1" dirty="0" smtClean="0">
                <a:solidFill>
                  <a:srgbClr val="002060"/>
                </a:solidFill>
              </a:rPr>
              <a:t>мы пришли </a:t>
            </a:r>
            <a:r>
              <a:rPr lang="ru-RU" sz="2400" b="1" i="1" dirty="0">
                <a:solidFill>
                  <a:srgbClr val="002060"/>
                </a:solidFill>
              </a:rPr>
              <a:t>к выводу: «Что детский фольклор имеет большое значение в развитии ребенка, как в образовательном процессе, так и в воспитательном». В этом </a:t>
            </a:r>
            <a:r>
              <a:rPr lang="ru-RU" sz="2400" b="1" i="1" dirty="0" smtClean="0">
                <a:solidFill>
                  <a:srgbClr val="002060"/>
                </a:solidFill>
              </a:rPr>
              <a:t>мы увидели актуальность </a:t>
            </a:r>
            <a:r>
              <a:rPr lang="ru-RU" sz="2400" b="1" i="1" dirty="0">
                <a:solidFill>
                  <a:srgbClr val="002060"/>
                </a:solidFill>
              </a:rPr>
              <a:t>темы: «Использование малых форм фольклора в развитии детей младшего дошкольного возраста».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1388442"/>
            <a:ext cx="4572000" cy="31944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285728"/>
            <a:ext cx="850112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		</a:t>
            </a:r>
            <a:r>
              <a:rPr lang="ru-RU" sz="2800" b="1" i="1" dirty="0" smtClean="0">
                <a:solidFill>
                  <a:srgbClr val="C00000"/>
                </a:solidFill>
              </a:rPr>
              <a:t>Главная цель работы – </a:t>
            </a:r>
            <a:br>
              <a:rPr lang="ru-RU" sz="2800" b="1" i="1" dirty="0" smtClean="0">
                <a:solidFill>
                  <a:srgbClr val="C00000"/>
                </a:solidFill>
              </a:rPr>
            </a:br>
            <a:r>
              <a:rPr lang="ru-RU" sz="2800" b="1" i="1" dirty="0" smtClean="0">
                <a:solidFill>
                  <a:srgbClr val="C00000"/>
                </a:solidFill>
              </a:rPr>
              <a:t>	развитие различных способностей детей</a:t>
            </a:r>
            <a:br>
              <a:rPr lang="ru-RU" sz="2800" b="1" i="1" dirty="0" smtClean="0">
                <a:solidFill>
                  <a:srgbClr val="C00000"/>
                </a:solidFill>
              </a:rPr>
            </a:br>
            <a:r>
              <a:rPr lang="ru-RU" sz="2800" b="1" i="1" dirty="0" smtClean="0">
                <a:solidFill>
                  <a:srgbClr val="C00000"/>
                </a:solidFill>
              </a:rPr>
              <a:t>	 в процессе знакомства с малыми 			фольклорными формами.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2357430"/>
            <a:ext cx="692948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i="1" dirty="0">
                <a:solidFill>
                  <a:srgbClr val="002060"/>
                </a:solidFill>
              </a:rPr>
              <a:t>Задачи:</a:t>
            </a:r>
          </a:p>
          <a:p>
            <a:pPr>
              <a:defRPr/>
            </a:pPr>
            <a:r>
              <a:rPr lang="ru-RU" sz="2800" b="1" i="1" dirty="0">
                <a:solidFill>
                  <a:srgbClr val="002060"/>
                </a:solidFill>
              </a:rPr>
              <a:t>Развитие творческой индивидуальности.</a:t>
            </a:r>
          </a:p>
          <a:p>
            <a:pPr>
              <a:defRPr/>
            </a:pPr>
            <a:r>
              <a:rPr lang="ru-RU" sz="2800" b="1" i="1" dirty="0">
                <a:solidFill>
                  <a:srgbClr val="002060"/>
                </a:solidFill>
              </a:rPr>
              <a:t>Эмоциональное развитие.</a:t>
            </a:r>
          </a:p>
          <a:p>
            <a:pPr>
              <a:defRPr/>
            </a:pPr>
            <a:r>
              <a:rPr lang="ru-RU" sz="2800" b="1" i="1" dirty="0">
                <a:solidFill>
                  <a:srgbClr val="002060"/>
                </a:solidFill>
              </a:rPr>
              <a:t>Развитие музыкальных способностей.</a:t>
            </a:r>
          </a:p>
          <a:p>
            <a:pPr>
              <a:defRPr/>
            </a:pPr>
            <a:r>
              <a:rPr lang="ru-RU" sz="2800" b="1" i="1" dirty="0">
                <a:solidFill>
                  <a:srgbClr val="002060"/>
                </a:solidFill>
              </a:rPr>
              <a:t>Развитие духовной сферы.</a:t>
            </a:r>
          </a:p>
          <a:p>
            <a:pPr>
              <a:defRPr/>
            </a:pPr>
            <a:r>
              <a:rPr lang="ru-RU" sz="2800" b="1" i="1" dirty="0">
                <a:solidFill>
                  <a:srgbClr val="002060"/>
                </a:solidFill>
              </a:rPr>
              <a:t>Развитие самостоятельности. </a:t>
            </a:r>
          </a:p>
          <a:p>
            <a:pPr>
              <a:defRPr/>
            </a:pPr>
            <a:r>
              <a:rPr lang="ru-RU" sz="2800" b="1" i="1" dirty="0">
                <a:solidFill>
                  <a:srgbClr val="002060"/>
                </a:solidFill>
              </a:rPr>
              <a:t>Физическое развитие.</a:t>
            </a:r>
          </a:p>
          <a:p>
            <a:pPr>
              <a:defRPr/>
            </a:pPr>
            <a:r>
              <a:rPr lang="ru-RU" sz="2800" b="1" i="1" dirty="0">
                <a:solidFill>
                  <a:srgbClr val="002060"/>
                </a:solidFill>
              </a:rPr>
              <a:t>Воспитание эстетических чувств.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428604"/>
            <a:ext cx="80010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	</a:t>
            </a:r>
            <a:r>
              <a:rPr lang="ru-RU" sz="4000" b="1" i="1" dirty="0" smtClean="0">
                <a:solidFill>
                  <a:srgbClr val="C00000"/>
                </a:solidFill>
              </a:rPr>
              <a:t>Жанры детского фольклора,</a:t>
            </a:r>
            <a:br>
              <a:rPr lang="ru-RU" sz="4000" b="1" i="1" dirty="0" smtClean="0">
                <a:solidFill>
                  <a:srgbClr val="C00000"/>
                </a:solidFill>
              </a:rPr>
            </a:br>
            <a:r>
              <a:rPr lang="ru-RU" sz="4000" b="1" i="1" dirty="0" smtClean="0">
                <a:solidFill>
                  <a:srgbClr val="C00000"/>
                </a:solidFill>
              </a:rPr>
              <a:t> 	используемые в работе:</a:t>
            </a:r>
            <a:endParaRPr lang="ru-RU" sz="4000" b="1" i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2143116"/>
            <a:ext cx="857256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i="1" dirty="0">
                <a:solidFill>
                  <a:srgbClr val="002060"/>
                </a:solidFill>
              </a:rPr>
              <a:t>колыбельные песни;</a:t>
            </a:r>
          </a:p>
          <a:p>
            <a:pPr>
              <a:defRPr/>
            </a:pPr>
            <a:r>
              <a:rPr lang="ru-RU" sz="2800" b="1" i="1" dirty="0" err="1">
                <a:solidFill>
                  <a:srgbClr val="002060"/>
                </a:solidFill>
              </a:rPr>
              <a:t>потешки</a:t>
            </a:r>
            <a:r>
              <a:rPr lang="ru-RU" sz="2800" b="1" i="1" dirty="0">
                <a:solidFill>
                  <a:srgbClr val="002060"/>
                </a:solidFill>
              </a:rPr>
              <a:t>;                                           </a:t>
            </a:r>
          </a:p>
          <a:p>
            <a:pPr>
              <a:defRPr/>
            </a:pPr>
            <a:r>
              <a:rPr lang="ru-RU" sz="2800" b="1" i="1" dirty="0">
                <a:solidFill>
                  <a:srgbClr val="002060"/>
                </a:solidFill>
              </a:rPr>
              <a:t>прибаутки;</a:t>
            </a:r>
          </a:p>
          <a:p>
            <a:pPr>
              <a:defRPr/>
            </a:pPr>
            <a:r>
              <a:rPr lang="ru-RU" sz="2800" b="1" i="1" dirty="0" err="1">
                <a:solidFill>
                  <a:srgbClr val="002060"/>
                </a:solidFill>
              </a:rPr>
              <a:t>заклички</a:t>
            </a:r>
            <a:r>
              <a:rPr lang="ru-RU" sz="2800" b="1" i="1" dirty="0">
                <a:solidFill>
                  <a:srgbClr val="002060"/>
                </a:solidFill>
              </a:rPr>
              <a:t>;</a:t>
            </a:r>
          </a:p>
          <a:p>
            <a:pPr>
              <a:defRPr/>
            </a:pPr>
            <a:r>
              <a:rPr lang="ru-RU" sz="2800" b="1" i="1" dirty="0">
                <a:solidFill>
                  <a:srgbClr val="002060"/>
                </a:solidFill>
              </a:rPr>
              <a:t>приговорки;</a:t>
            </a:r>
          </a:p>
          <a:p>
            <a:pPr>
              <a:defRPr/>
            </a:pPr>
            <a:r>
              <a:rPr lang="ru-RU" sz="2800" b="1" i="1" dirty="0">
                <a:solidFill>
                  <a:srgbClr val="002060"/>
                </a:solidFill>
              </a:rPr>
              <a:t>детские игровые песни (считалки, дразнилки, песни для детей об окружающей их жизни); </a:t>
            </a:r>
          </a:p>
          <a:p>
            <a:pPr>
              <a:defRPr/>
            </a:pPr>
            <a:r>
              <a:rPr lang="ru-RU" sz="2800" b="1" i="1" dirty="0">
                <a:solidFill>
                  <a:srgbClr val="002060"/>
                </a:solidFill>
              </a:rPr>
              <a:t>народные игры.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7716" y="357166"/>
            <a:ext cx="883851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dirty="0" smtClean="0">
                <a:solidFill>
                  <a:srgbClr val="C00000"/>
                </a:solidFill>
              </a:rPr>
              <a:t>Детский фольклор используется :</a:t>
            </a:r>
            <a:endParaRPr lang="ru-RU" sz="4400" b="1" i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1785926"/>
            <a:ext cx="82868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rgbClr val="002060"/>
                </a:solidFill>
              </a:rPr>
              <a:t>в период привыкания;</a:t>
            </a:r>
          </a:p>
          <a:p>
            <a:pPr>
              <a:defRPr/>
            </a:pPr>
            <a:r>
              <a:rPr lang="ru-RU" sz="3600" b="1" dirty="0">
                <a:solidFill>
                  <a:srgbClr val="002060"/>
                </a:solidFill>
              </a:rPr>
              <a:t>в режимных      моментах;</a:t>
            </a:r>
          </a:p>
          <a:p>
            <a:pPr>
              <a:defRPr/>
            </a:pPr>
            <a:r>
              <a:rPr lang="ru-RU" sz="3600" b="1" dirty="0">
                <a:solidFill>
                  <a:srgbClr val="002060"/>
                </a:solidFill>
              </a:rPr>
              <a:t>на прогулке;</a:t>
            </a:r>
          </a:p>
          <a:p>
            <a:pPr>
              <a:defRPr/>
            </a:pPr>
            <a:r>
              <a:rPr lang="ru-RU" sz="3600" b="1" dirty="0">
                <a:solidFill>
                  <a:srgbClr val="002060"/>
                </a:solidFill>
              </a:rPr>
              <a:t>в непосредственно </a:t>
            </a:r>
          </a:p>
          <a:p>
            <a:pPr>
              <a:defRPr/>
            </a:pPr>
            <a:r>
              <a:rPr lang="ru-RU" sz="3600" b="1" dirty="0">
                <a:solidFill>
                  <a:srgbClr val="002060"/>
                </a:solidFill>
              </a:rPr>
              <a:t>     образовательной</a:t>
            </a:r>
          </a:p>
          <a:p>
            <a:pPr>
              <a:defRPr/>
            </a:pPr>
            <a:r>
              <a:rPr lang="ru-RU" sz="3600" b="1" dirty="0">
                <a:solidFill>
                  <a:srgbClr val="002060"/>
                </a:solidFill>
              </a:rPr>
              <a:t>     деятельности:</a:t>
            </a:r>
          </a:p>
          <a:p>
            <a:pPr>
              <a:defRPr/>
            </a:pPr>
            <a:r>
              <a:rPr lang="ru-RU" sz="3600" b="1" dirty="0">
                <a:solidFill>
                  <a:srgbClr val="002060"/>
                </a:solidFill>
              </a:rPr>
              <a:t>в игре;</a:t>
            </a:r>
          </a:p>
          <a:p>
            <a:pPr>
              <a:defRPr/>
            </a:pPr>
            <a:r>
              <a:rPr lang="ru-RU" sz="3600" b="1" dirty="0">
                <a:solidFill>
                  <a:srgbClr val="002060"/>
                </a:solidFill>
              </a:rPr>
              <a:t>в свободной деятельности.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357166"/>
            <a:ext cx="864399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solidFill>
                  <a:srgbClr val="C00000"/>
                </a:solidFill>
              </a:rPr>
              <a:t>Использование фольклора в период привыкания.</a:t>
            </a:r>
            <a:endParaRPr lang="ru-RU" sz="4000" b="1" i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2214554"/>
            <a:ext cx="292895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3200" b="1" i="1" dirty="0" smtClean="0">
                <a:solidFill>
                  <a:srgbClr val="002060"/>
                </a:solidFill>
              </a:rPr>
              <a:t>Пальчиковая гимнастика – незаменимый способ в том, чтобы успокоить плачущего ребенка.</a:t>
            </a:r>
            <a:endParaRPr lang="ru-RU" sz="3200" b="1" i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07904" y="4077072"/>
            <a:ext cx="37147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ru-RU" sz="2400" b="1" i="1" dirty="0">
                <a:solidFill>
                  <a:srgbClr val="002060"/>
                </a:solidFill>
              </a:rPr>
              <a:t>Мы делили апельсин</a:t>
            </a:r>
          </a:p>
          <a:p>
            <a:pPr lvl="1">
              <a:defRPr/>
            </a:pPr>
            <a:r>
              <a:rPr lang="ru-RU" sz="2400" b="1" i="1" dirty="0">
                <a:solidFill>
                  <a:srgbClr val="002060"/>
                </a:solidFill>
              </a:rPr>
              <a:t>Много нас, а он один</a:t>
            </a:r>
          </a:p>
          <a:p>
            <a:pPr lvl="1">
              <a:defRPr/>
            </a:pPr>
            <a:r>
              <a:rPr lang="ru-RU" sz="2400" b="1" i="1" dirty="0">
                <a:solidFill>
                  <a:srgbClr val="002060"/>
                </a:solidFill>
              </a:rPr>
              <a:t>Эта долька для ежа,</a:t>
            </a:r>
          </a:p>
          <a:p>
            <a:pPr lvl="1">
              <a:defRPr/>
            </a:pPr>
            <a:r>
              <a:rPr lang="ru-RU" sz="2400" b="1" i="1" dirty="0">
                <a:solidFill>
                  <a:srgbClr val="002060"/>
                </a:solidFill>
              </a:rPr>
              <a:t>Эта долька для чижа,</a:t>
            </a:r>
          </a:p>
          <a:p>
            <a:pPr lvl="1">
              <a:defRPr/>
            </a:pPr>
            <a:r>
              <a:rPr lang="ru-RU" sz="2400" b="1" i="1" dirty="0">
                <a:solidFill>
                  <a:srgbClr val="002060"/>
                </a:solidFill>
              </a:rPr>
              <a:t>Эта долька для утят,</a:t>
            </a:r>
          </a:p>
          <a:p>
            <a:pPr lvl="1">
              <a:defRPr/>
            </a:pPr>
            <a:r>
              <a:rPr lang="ru-RU" sz="2400" b="1" i="1" dirty="0">
                <a:solidFill>
                  <a:srgbClr val="002060"/>
                </a:solidFill>
              </a:rPr>
              <a:t>Эта долька для котят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556688"/>
            <a:ext cx="3997108" cy="264430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357166"/>
            <a:ext cx="864399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	</a:t>
            </a:r>
            <a:r>
              <a:rPr lang="ru-RU" sz="4000" b="1" i="1" dirty="0" smtClean="0">
                <a:solidFill>
                  <a:srgbClr val="C00000"/>
                </a:solidFill>
              </a:rPr>
              <a:t>Использование фольклора в 	режимных моментах.</a:t>
            </a:r>
            <a:endParaRPr lang="ru-RU" sz="4000" b="1" i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69" y="2204864"/>
            <a:ext cx="321471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rgbClr val="002060"/>
                </a:solidFill>
              </a:rPr>
              <a:t>«Водичка, водичка,</a:t>
            </a:r>
          </a:p>
          <a:p>
            <a:pPr>
              <a:defRPr/>
            </a:pPr>
            <a:r>
              <a:rPr lang="ru-RU" sz="3600" b="1" dirty="0">
                <a:solidFill>
                  <a:srgbClr val="002060"/>
                </a:solidFill>
              </a:rPr>
              <a:t>умой мое личико,</a:t>
            </a:r>
          </a:p>
          <a:p>
            <a:pPr>
              <a:defRPr/>
            </a:pPr>
            <a:r>
              <a:rPr lang="ru-RU" sz="3600" b="1" dirty="0">
                <a:solidFill>
                  <a:srgbClr val="002060"/>
                </a:solidFill>
              </a:rPr>
              <a:t>чтобы глазки блестели,</a:t>
            </a:r>
          </a:p>
          <a:p>
            <a:pPr>
              <a:defRPr/>
            </a:pPr>
            <a:r>
              <a:rPr lang="ru-RU" sz="3600" b="1" dirty="0">
                <a:solidFill>
                  <a:srgbClr val="002060"/>
                </a:solidFill>
              </a:rPr>
              <a:t>чтобы щечки горели…»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224388"/>
            <a:ext cx="5504570" cy="41284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14290"/>
            <a:ext cx="88582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		</a:t>
            </a:r>
            <a:r>
              <a:rPr lang="ru-RU" sz="4000" b="1" i="1" dirty="0" smtClean="0">
                <a:solidFill>
                  <a:srgbClr val="C00000"/>
                </a:solidFill>
              </a:rPr>
              <a:t>Использование фольклора в 		театрализованной 				деятельности.</a:t>
            </a:r>
            <a:endParaRPr lang="ru-RU" sz="4000" b="1" i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6248" y="2428868"/>
            <a:ext cx="4674220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</a:rPr>
              <a:t> «…колобок, колобок, я тебя съем...»</a:t>
            </a:r>
          </a:p>
          <a:p>
            <a:pPr algn="ctr">
              <a:defRPr/>
            </a:pPr>
            <a:endParaRPr lang="ru-RU" sz="2800" b="1" dirty="0">
              <a:solidFill>
                <a:srgbClr val="002060"/>
              </a:solidFill>
            </a:endParaRPr>
          </a:p>
          <a:p>
            <a:pPr algn="ctr">
              <a:defRPr/>
            </a:pPr>
            <a:endParaRPr lang="ru-RU" sz="2800" b="1" dirty="0">
              <a:solidFill>
                <a:srgbClr val="002060"/>
              </a:solidFill>
            </a:endParaRPr>
          </a:p>
          <a:p>
            <a:pPr algn="ctr">
              <a:defRPr/>
            </a:pPr>
            <a:endParaRPr lang="ru-RU" sz="2800" b="1" dirty="0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</a:rPr>
              <a:t>«…внучка за бабку, бабка за дедку, дедка за репку…»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2" y="2153282"/>
            <a:ext cx="3820105" cy="221182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2" y="4413493"/>
            <a:ext cx="3820105" cy="24445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565</Words>
  <Application>Microsoft Office PowerPoint</Application>
  <PresentationFormat>Экран (4:3)</PresentationFormat>
  <Paragraphs>70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«Использование малых форм фольклора в развитии детей младшего дошкольного возраста»</dc:title>
  <dc:creator>User</dc:creator>
  <cp:lastModifiedBy>Pro</cp:lastModifiedBy>
  <cp:revision>18</cp:revision>
  <dcterms:created xsi:type="dcterms:W3CDTF">2014-03-05T12:22:24Z</dcterms:created>
  <dcterms:modified xsi:type="dcterms:W3CDTF">2017-05-04T11:06:56Z</dcterms:modified>
</cp:coreProperties>
</file>