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1"/>
  </p:notesMasterIdLst>
  <p:sldIdLst>
    <p:sldId id="256" r:id="rId2"/>
    <p:sldId id="257" r:id="rId3"/>
    <p:sldId id="288" r:id="rId4"/>
    <p:sldId id="258" r:id="rId5"/>
    <p:sldId id="296" r:id="rId6"/>
    <p:sldId id="259" r:id="rId7"/>
    <p:sldId id="284" r:id="rId8"/>
    <p:sldId id="260" r:id="rId9"/>
    <p:sldId id="287" r:id="rId10"/>
    <p:sldId id="289" r:id="rId11"/>
    <p:sldId id="286" r:id="rId12"/>
    <p:sldId id="261" r:id="rId13"/>
    <p:sldId id="262" r:id="rId14"/>
    <p:sldId id="295" r:id="rId15"/>
    <p:sldId id="268" r:id="rId16"/>
    <p:sldId id="263" r:id="rId17"/>
    <p:sldId id="264" r:id="rId18"/>
    <p:sldId id="265" r:id="rId19"/>
    <p:sldId id="267" r:id="rId20"/>
    <p:sldId id="294" r:id="rId21"/>
    <p:sldId id="270" r:id="rId22"/>
    <p:sldId id="293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90" r:id="rId35"/>
    <p:sldId id="282" r:id="rId36"/>
    <p:sldId id="283" r:id="rId37"/>
    <p:sldId id="291" r:id="rId38"/>
    <p:sldId id="297" r:id="rId39"/>
    <p:sldId id="29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230216-C4FF-42CF-A751-E6C04642FC85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CA0BD6-01D1-42DA-AF44-2A05BC0AC8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198BDD-107F-426F-8952-CE8688892074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DD4BF8-26DB-4194-B459-B60A12B15FD8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35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C677A-67A1-40DE-80F2-FB00C5CAA6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970653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CF828-3E52-4701-84D9-F65202577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441417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E68F36-A036-4F9E-BD82-B8FB755A7C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3689643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7EDA5-1560-4B5D-880F-4D118614F9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109813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876C3-2027-4C7F-89FB-7326D11394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5178580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66557-4E55-4032-B264-24A5B686C7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3026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8C2C7-4836-4212-A80C-E319938831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910976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9CFAC-3AF7-4D8E-883B-428FFF11D1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24873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AF789-D3A4-494B-A4EA-71678C5E8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6249195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B02A9-7C98-475C-8F97-71FE295FE8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22810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540E0-6BF4-4FCA-B04F-BF024627E9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3950792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25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A235E2E-804F-45BD-A3B0-53D3363F00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ereskazhi.com/gallery/albums/userpics/10001/Ko4ergi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ereskazhi.com/gallery/albums/userpics/10001/Ko4ergi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nimalist.ru/articles/lepetuchin/illustraciya%20k%20knige%20ehala%20derevnya%20mimo%20muzhika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ages.yandex.ru/search?p=3&amp;ed=1&amp;text=%D0%BC%D0%BE%D1%80%D0%BE%D0%B7%D0%BA%D0%BE&amp;spsite=fake-012-430913.ru&amp;img_url=www.ljplus.ru/img4/a/_/a_reckless/3968.jpg&amp;rpt=sim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pribaikal.ru/fileadmin/Images/Unions/FolkMasters/Russian-Costume/russian-native-costume-0009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ereskazhi.com/gallery/albums/userpics/10001/Ko4ergi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ereskazhi.com/gallery/albums/userpics/10001/Ko4ergi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Русский фольклор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Презентация проекта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по краеведению в 5 классе.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Учитель Носова Т.В.</a:t>
            </a:r>
          </a:p>
        </p:txBody>
      </p:sp>
      <p:pic>
        <p:nvPicPr>
          <p:cNvPr id="3076" name="i-main-pic" descr="Картинка 191 из 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3286125"/>
            <a:ext cx="45021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5" descr="img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Русские народные сказки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      </a:t>
            </a:r>
            <a:r>
              <a:rPr lang="ru-RU" b="1" u="sng" dirty="0" smtClean="0"/>
              <a:t>Сказка </a:t>
            </a:r>
            <a:r>
              <a:rPr lang="ru-RU" b="1" dirty="0" smtClean="0"/>
              <a:t>- </a:t>
            </a:r>
            <a:r>
              <a:rPr lang="ru-RU" dirty="0" smtClean="0"/>
              <a:t>повествовательное </a:t>
            </a:r>
            <a:r>
              <a:rPr lang="ru-RU" dirty="0" err="1" smtClean="0"/>
              <a:t>народно-поэтическое</a:t>
            </a:r>
            <a:r>
              <a:rPr lang="ru-RU" dirty="0" smtClean="0"/>
              <a:t> произведение о вымышленных лицах и событиях с участием волшебных, фантастических сил.</a:t>
            </a:r>
          </a:p>
        </p:txBody>
      </p:sp>
      <p:pic>
        <p:nvPicPr>
          <p:cNvPr id="12292" name="i-main-pic" descr="Картинка 16 из 108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857625"/>
            <a:ext cx="47910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img2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Русские народные сказки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      </a:t>
            </a:r>
            <a:r>
              <a:rPr lang="ru-RU" b="1" u="sng" dirty="0" smtClean="0"/>
              <a:t>Сказка </a:t>
            </a:r>
            <a:r>
              <a:rPr lang="ru-RU" b="1" dirty="0" smtClean="0"/>
              <a:t>- </a:t>
            </a:r>
            <a:r>
              <a:rPr lang="ru-RU" dirty="0" smtClean="0"/>
              <a:t>повествовательное </a:t>
            </a:r>
            <a:r>
              <a:rPr lang="ru-RU" dirty="0" err="1" smtClean="0"/>
              <a:t>народно-поэтическое</a:t>
            </a:r>
            <a:r>
              <a:rPr lang="ru-RU" dirty="0" smtClean="0"/>
              <a:t> произведение о вымышленных лицах и событиях с участием волшебных, фантастических сил.</a:t>
            </a:r>
          </a:p>
        </p:txBody>
      </p:sp>
      <p:pic>
        <p:nvPicPr>
          <p:cNvPr id="13316" name="i-main-pic" descr="Картинка 16 из 108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857625"/>
            <a:ext cx="47910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img1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Русские загадки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u="sng" dirty="0" smtClean="0"/>
              <a:t>Загадка</a:t>
            </a:r>
            <a:r>
              <a:rPr lang="ru-RU" sz="2800" b="1" dirty="0" smtClean="0"/>
              <a:t> -</a:t>
            </a:r>
            <a:r>
              <a:rPr lang="ru-RU" sz="2800" dirty="0" smtClean="0"/>
              <a:t> жанр </a:t>
            </a:r>
            <a:r>
              <a:rPr lang="ru-RU" sz="2800" dirty="0" err="1" smtClean="0"/>
              <a:t>народно-поэтического</a:t>
            </a:r>
            <a:r>
              <a:rPr lang="ru-RU" sz="2800" dirty="0" smtClean="0"/>
              <a:t> творчества; иносказательное поэтическое описание какого-либо предмета или явления, испытывающее сообразительность отгадывающего.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                                       </a:t>
            </a:r>
            <a:r>
              <a:rPr lang="ru-RU" sz="2800" i="1" dirty="0" smtClean="0"/>
              <a:t>Платье потерялось –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                                        Пуговки остались.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                                                     (рябина)</a:t>
            </a:r>
          </a:p>
        </p:txBody>
      </p:sp>
      <p:pic>
        <p:nvPicPr>
          <p:cNvPr id="14340" name="i-main-pic" descr="Картинка 40 из 1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0"/>
            <a:ext cx="3000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Пословицы и поговорки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u="sng" dirty="0" smtClean="0"/>
              <a:t>ПОСЛОВИЦА</a:t>
            </a:r>
            <a:r>
              <a:rPr lang="ru-RU" dirty="0" smtClean="0"/>
              <a:t>, жанр фольклора, образное, грамматически и логически законченное изречение с поучительным смыслом.</a:t>
            </a:r>
          </a:p>
          <a:p>
            <a:pPr eaLnBrk="1" hangingPunct="1">
              <a:defRPr/>
            </a:pPr>
            <a:r>
              <a:rPr lang="ru-RU" u="sng" dirty="0" smtClean="0"/>
              <a:t>ПОГОВОРКА</a:t>
            </a:r>
            <a:r>
              <a:rPr lang="ru-RU" dirty="0" smtClean="0"/>
              <a:t>, образное выражение, оборот речи, метко определяющий какое-либо явление жизни.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Пословицы и поговорки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u="sng" dirty="0" smtClean="0"/>
              <a:t>ПОСЛОВИЦА</a:t>
            </a:r>
            <a:r>
              <a:rPr lang="ru-RU" dirty="0" smtClean="0"/>
              <a:t>, жанр фольклора, образное, грамматически и логически законченное изречение с поучительным смыслом.</a:t>
            </a:r>
          </a:p>
          <a:p>
            <a:pPr eaLnBrk="1" hangingPunct="1">
              <a:defRPr/>
            </a:pPr>
            <a:r>
              <a:rPr lang="ru-RU" u="sng" dirty="0" smtClean="0"/>
              <a:t>ПОГОВОРКА</a:t>
            </a:r>
            <a:r>
              <a:rPr lang="ru-RU" dirty="0" smtClean="0"/>
              <a:t>, образное выражение, оборот речи, метко определяющий какое-либо явление жизни.</a:t>
            </a:r>
          </a:p>
        </p:txBody>
      </p:sp>
      <p:pic>
        <p:nvPicPr>
          <p:cNvPr id="16388" name="Рисунок 3" descr="TOORctPT8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Малые жанры фольклора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К малым жанрам фольклора относятся: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- Скороговорки;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- Небылицы;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- </a:t>
            </a:r>
            <a:r>
              <a:rPr lang="ru-RU" dirty="0" err="1" smtClean="0"/>
              <a:t>Потешки</a:t>
            </a:r>
            <a:r>
              <a:rPr lang="ru-RU" dirty="0" smtClean="0"/>
              <a:t>, прибаутки;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- </a:t>
            </a:r>
            <a:r>
              <a:rPr lang="ru-RU" dirty="0" err="1" smtClean="0"/>
              <a:t>Заклички</a:t>
            </a:r>
            <a:r>
              <a:rPr lang="ru-RU" dirty="0" smtClean="0"/>
              <a:t>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- Считалки;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- Дразнилки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И др.</a:t>
            </a:r>
          </a:p>
        </p:txBody>
      </p:sp>
      <p:pic>
        <p:nvPicPr>
          <p:cNvPr id="17412" name="i-main-pic" descr="Картинка 62 из 8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714625"/>
            <a:ext cx="235743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Скороговорки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u="sng" dirty="0" smtClean="0"/>
              <a:t>Скороговорка </a:t>
            </a:r>
            <a:r>
              <a:rPr lang="ru-RU" dirty="0" smtClean="0"/>
              <a:t>– весёлая игра в быстрое повторение труднопроизносимых стишков и фраз.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 smtClean="0"/>
              <a:t>Перепелка перепелят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 smtClean="0"/>
              <a:t> прятала от ребят.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i="1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 smtClean="0"/>
              <a:t>Саша шапкой шишку сшиб.</a:t>
            </a:r>
          </a:p>
        </p:txBody>
      </p:sp>
      <p:pic>
        <p:nvPicPr>
          <p:cNvPr id="18436" name="i-main-pic" descr="Картинка 60 из 1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786063"/>
            <a:ext cx="251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Небылицы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     </a:t>
            </a:r>
            <a:r>
              <a:rPr lang="ru-RU" sz="2800" dirty="0" smtClean="0"/>
              <a:t>Основаны на принципе перевертыша: чепуха, которой в жизни не бывает. Способствуют развитию чувства юмора, это своего рода проверка усвоенных о мире знаний.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Ехала деревня мимо мужика,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Вдруг из-под собаки лают ворота.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Выскочила палка с бабкою в руке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И давай дубасить коня на мужике.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Крыши испугались, сели на ворон,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Лошадь погоняет мужика кнутом.</a:t>
            </a:r>
          </a:p>
          <a:p>
            <a:pPr eaLnBrk="1" hangingPunct="1">
              <a:defRPr/>
            </a:pPr>
            <a:endParaRPr lang="ru-RU" sz="2800" i="1" dirty="0" smtClean="0"/>
          </a:p>
        </p:txBody>
      </p:sp>
      <p:pic>
        <p:nvPicPr>
          <p:cNvPr id="19460" name="i-main-pic" descr="Картинка 1 из 2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929063"/>
            <a:ext cx="3457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Потешки</a:t>
            </a:r>
            <a:r>
              <a:rPr lang="ru-RU" dirty="0" smtClean="0"/>
              <a:t>, прибаутки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</a:t>
            </a:r>
            <a:r>
              <a:rPr lang="ru-RU" sz="2700" dirty="0" smtClean="0"/>
              <a:t>Небольшое стихотворение из двух - четырех, редко восьми строчек. Эти красочные яркие словесные картинки, составляющие мир повседневных впечатлений ребенка, всё то, что окружает его в доме, на улице, во  дворе.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5" name="i-main-pic" descr="Картинка 6 из 4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643063"/>
            <a:ext cx="4143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Заклички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b="1" u="sng" dirty="0" smtClean="0"/>
              <a:t>         </a:t>
            </a:r>
            <a:r>
              <a:rPr lang="ru-RU" sz="2400" b="1" u="sng" dirty="0" err="1" smtClean="0"/>
              <a:t>Заклички</a:t>
            </a:r>
            <a:r>
              <a:rPr lang="ru-RU" sz="2400" b="1" u="sng" dirty="0" smtClean="0"/>
              <a:t> </a:t>
            </a:r>
            <a:r>
              <a:rPr lang="ru-RU" sz="2000" dirty="0" smtClean="0"/>
              <a:t>- разновидность обрядового фольклора: обращения к явлениям природы, стихиям с приветствиями и призывами, имеющими </a:t>
            </a:r>
            <a:r>
              <a:rPr lang="ru-RU" sz="2000" dirty="0" err="1" smtClean="0"/>
              <a:t>заклинательно-магический</a:t>
            </a:r>
            <a:r>
              <a:rPr lang="ru-RU" sz="2000" dirty="0" smtClean="0"/>
              <a:t> смысл Сопровождались обрядовыми действиями, в напевах ощутимы интонации зова, клича. Особо популярны были заклинания весны .</a:t>
            </a:r>
            <a:br>
              <a:rPr lang="ru-RU" sz="2000" dirty="0" smtClean="0"/>
            </a:br>
            <a:endParaRPr lang="ru-RU" sz="20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 smtClean="0"/>
              <a:t>         </a:t>
            </a:r>
            <a:r>
              <a:rPr lang="ru-RU" sz="2400" i="1" dirty="0" smtClean="0"/>
              <a:t>Дождик,  лей, лей, лей!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         Будет травка зеленей,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         Вырастут цветочки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         На зелененьком </a:t>
            </a:r>
            <a:r>
              <a:rPr lang="ru-RU" sz="2400" i="1" dirty="0" err="1" smtClean="0"/>
              <a:t>лужочке</a:t>
            </a:r>
            <a:r>
              <a:rPr lang="ru-RU" sz="2400" i="1" dirty="0" smtClean="0"/>
              <a:t>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 smtClean="0"/>
              <a:t>  </a:t>
            </a:r>
          </a:p>
        </p:txBody>
      </p:sp>
      <p:pic>
        <p:nvPicPr>
          <p:cNvPr id="21508" name="i-main-pic" descr="Картинка 7 из 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9052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Цели: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Знакомство с жанрами русского фольклора;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Развитие познавательных интересов, интеллектуальных и творческих способностей, стимулирование стремления знать как можно больше о родном крае;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Формирование навыков самостоятельной работы с литературой.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 Формирование навыков работы в команде.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Развитие навыков оформления полученных результатов</a:t>
            </a:r>
            <a:r>
              <a:rPr lang="ru-RU" sz="2800" dirty="0" smtClean="0"/>
              <a:t> </a:t>
            </a:r>
          </a:p>
        </p:txBody>
      </p:sp>
      <p:pic>
        <p:nvPicPr>
          <p:cNvPr id="4100" name="Рисунок 3" descr="im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Заклички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b="1" u="sng" dirty="0" smtClean="0"/>
              <a:t>         </a:t>
            </a:r>
            <a:r>
              <a:rPr lang="ru-RU" sz="2400" b="1" u="sng" dirty="0" err="1" smtClean="0"/>
              <a:t>Заклички</a:t>
            </a:r>
            <a:r>
              <a:rPr lang="ru-RU" sz="2400" b="1" u="sng" dirty="0" smtClean="0"/>
              <a:t> </a:t>
            </a:r>
            <a:r>
              <a:rPr lang="ru-RU" sz="2000" dirty="0" smtClean="0"/>
              <a:t>- разновидность обрядового фольклора: обращения к явлениям природы, стихиям с приветствиями и призывами, имеющими </a:t>
            </a:r>
            <a:r>
              <a:rPr lang="ru-RU" sz="2000" dirty="0" err="1" smtClean="0"/>
              <a:t>заклинательно-магический</a:t>
            </a:r>
            <a:r>
              <a:rPr lang="ru-RU" sz="2000" dirty="0" smtClean="0"/>
              <a:t> смысл Сопровождались обрядовыми действиями, в напевах ощутимы интонации зова, клича. Особо популярны были заклинания весны .</a:t>
            </a:r>
            <a:br>
              <a:rPr lang="ru-RU" sz="2000" dirty="0" smtClean="0"/>
            </a:br>
            <a:endParaRPr lang="ru-RU" sz="20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 smtClean="0"/>
              <a:t>         </a:t>
            </a:r>
            <a:r>
              <a:rPr lang="ru-RU" sz="2400" i="1" dirty="0" smtClean="0"/>
              <a:t>Дождик,  лей, лей, лей!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         Будет травка зеленей,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         Вырастут цветочки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         На зелененьком </a:t>
            </a:r>
            <a:r>
              <a:rPr lang="ru-RU" sz="2400" i="1" dirty="0" err="1" smtClean="0"/>
              <a:t>лужочке</a:t>
            </a:r>
            <a:r>
              <a:rPr lang="ru-RU" sz="2400" i="1" dirty="0" smtClean="0"/>
              <a:t>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 smtClean="0"/>
              <a:t>  </a:t>
            </a:r>
          </a:p>
        </p:txBody>
      </p:sp>
      <p:pic>
        <p:nvPicPr>
          <p:cNvPr id="22532" name="i-main-pic" descr="Картинка 7 из 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9052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4" descr="PmdwM-4UzgQ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Считалки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Это весёлые стихи с четким ритмом. Они предназначены для расчета играющих, чтобы определить, кто водит при игре.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                                    Баба сеяла горох,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                                    Уродился он неплох,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                                    Уродился он густой,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                                     Мы помчимся,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                                                    ты постой! 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             </a:t>
            </a:r>
          </a:p>
        </p:txBody>
      </p:sp>
      <p:pic>
        <p:nvPicPr>
          <p:cNvPr id="23556" name="i-main-pic" descr="Картинка 57 из 4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49675"/>
            <a:ext cx="26701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Считалки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Это весёлые стихи с четким ритмом. Они предназначены для расчета играющих, чтобы определить, кто водит при игре.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                                    Баба сеяла горох,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                                    Уродился он неплох,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                                    Уродился он густой,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                                     Мы помчимся,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                                                    ты постой! 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             </a:t>
            </a:r>
          </a:p>
        </p:txBody>
      </p:sp>
      <p:pic>
        <p:nvPicPr>
          <p:cNvPr id="24580" name="i-main-pic" descr="Картинка 57 из 4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49675"/>
            <a:ext cx="26701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4" descr="_XzWtcUUfx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Дразнилки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2000" dirty="0" smtClean="0"/>
              <a:t>Дразнилки отражают негативные моменты в восприятии детьми окружающего мира. Они бывают одновременно и смешными, и обидными. Дразнилка учит детей умению подмечать плохое, развивает чувствительность к нелепым ситуациям в жизни. Они высмеивают лень, жадность. Трусость, хвастовство и другие плохие привычки</a:t>
            </a:r>
            <a:r>
              <a:rPr lang="ru-RU" dirty="0" smtClean="0"/>
              <a:t>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5605" name="i-main-pic" descr="Картинка 6 из 1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00188"/>
            <a:ext cx="40719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28" descr="http://im6-tub.yandex.net/i?id=82895149&amp;tov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429250"/>
            <a:ext cx="14255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Музыкальный фольклор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Песни </a:t>
            </a:r>
          </a:p>
          <a:p>
            <a:pPr eaLnBrk="1" hangingPunct="1">
              <a:defRPr/>
            </a:pPr>
            <a:r>
              <a:rPr lang="ru-RU" smtClean="0"/>
              <a:t>Частушки </a:t>
            </a:r>
          </a:p>
          <a:p>
            <a:pPr eaLnBrk="1" hangingPunct="1">
              <a:defRPr/>
            </a:pPr>
            <a:r>
              <a:rPr lang="ru-RU" smtClean="0"/>
              <a:t>Колыбельные 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8" name="i-main-pic" descr="Картинка 101 из 1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857375"/>
            <a:ext cx="30241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Песни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</a:t>
            </a:r>
            <a:r>
              <a:rPr lang="ru-RU" u="sng" dirty="0" smtClean="0"/>
              <a:t>Песня</a:t>
            </a:r>
            <a:r>
              <a:rPr lang="ru-RU" dirty="0" smtClean="0"/>
              <a:t> – стихотворное произведение, предназначенное для пения.</a:t>
            </a:r>
          </a:p>
        </p:txBody>
      </p:sp>
      <p:pic>
        <p:nvPicPr>
          <p:cNvPr id="27652" name="Picture 4" descr="R3656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857625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R3639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929063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Частушки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</a:t>
            </a:r>
            <a:r>
              <a:rPr lang="ru-RU" u="sng" dirty="0" smtClean="0"/>
              <a:t>Частушка</a:t>
            </a:r>
            <a:r>
              <a:rPr lang="ru-RU" dirty="0" smtClean="0"/>
              <a:t> , короткая (обычно 4-строчная), исполняющаяся в быстром темпе, рифмованная припевка популярный жанр русского народного словесно-музыкального творчества.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Подарю вам три цветочка: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Белый, синий, аленький.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Я парнишка удалой,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Хоть и ростом маленький!</a:t>
            </a:r>
          </a:p>
        </p:txBody>
      </p:sp>
      <p:pic>
        <p:nvPicPr>
          <p:cNvPr id="28676" name="i-main-pic" descr="Картинка 56 из 1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286250"/>
            <a:ext cx="23574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Колыбельные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</a:t>
            </a:r>
            <a:r>
              <a:rPr lang="ru-RU" u="sng" dirty="0" smtClean="0"/>
              <a:t>Колыбельная песня </a:t>
            </a:r>
            <a:r>
              <a:rPr lang="ru-RU" dirty="0" smtClean="0"/>
              <a:t>-  песня, исполняемая при убаюкивании ребенка. Один из древнейших жанров фольклора всех народов.</a:t>
            </a:r>
          </a:p>
          <a:p>
            <a:pPr eaLnBrk="1" hangingPunct="1">
              <a:defRPr/>
            </a:pPr>
            <a:r>
              <a:rPr lang="ru-RU" sz="2000" dirty="0" smtClean="0"/>
              <a:t>                                                        </a:t>
            </a:r>
            <a:r>
              <a:rPr lang="ru-RU" sz="2600" i="1" dirty="0" err="1" smtClean="0"/>
              <a:t>Баю-баюшки-баю</a:t>
            </a:r>
            <a:r>
              <a:rPr lang="ru-RU" sz="2600" i="1" dirty="0" smtClean="0"/>
              <a:t>,</a:t>
            </a:r>
          </a:p>
          <a:p>
            <a:pPr eaLnBrk="1" hangingPunct="1">
              <a:defRPr/>
            </a:pPr>
            <a:r>
              <a:rPr lang="ru-RU" sz="2600" i="1" dirty="0" smtClean="0"/>
              <a:t>                                          Не </a:t>
            </a:r>
            <a:r>
              <a:rPr lang="ru-RU" sz="2600" i="1" dirty="0" err="1" smtClean="0"/>
              <a:t>ложися</a:t>
            </a:r>
            <a:r>
              <a:rPr lang="ru-RU" sz="2600" i="1" dirty="0" smtClean="0"/>
              <a:t> на краю.</a:t>
            </a:r>
          </a:p>
          <a:p>
            <a:pPr eaLnBrk="1" hangingPunct="1">
              <a:defRPr/>
            </a:pPr>
            <a:r>
              <a:rPr lang="ru-RU" sz="2600" i="1" dirty="0" smtClean="0"/>
              <a:t>                                          Придёт серенький волчок,                             Тебя схватит за бочок</a:t>
            </a:r>
          </a:p>
        </p:txBody>
      </p:sp>
      <p:pic>
        <p:nvPicPr>
          <p:cNvPr id="29700" name="i-main-pic" descr="Картинка 1 из 125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14750"/>
            <a:ext cx="33909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Обрядовый фольклор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- Колядки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- Веснянки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- Масленичные песни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-Летние песни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- Осенние песни</a:t>
            </a:r>
          </a:p>
        </p:txBody>
      </p:sp>
      <p:pic>
        <p:nvPicPr>
          <p:cNvPr id="30724" name="i-main-pic" descr="Картинка 35 из 8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643063"/>
            <a:ext cx="2852737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Колядки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71625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</a:t>
            </a:r>
            <a:r>
              <a:rPr lang="ru-RU" u="sng" dirty="0" smtClean="0"/>
              <a:t>Колядки - </a:t>
            </a:r>
            <a:r>
              <a:rPr lang="ru-RU" dirty="0" smtClean="0"/>
              <a:t>(от лат. </a:t>
            </a:r>
            <a:r>
              <a:rPr lang="ru-RU" dirty="0" err="1" smtClean="0"/>
              <a:t>Calendae</a:t>
            </a:r>
            <a:r>
              <a:rPr lang="ru-RU" dirty="0" smtClean="0"/>
              <a:t> — первый день каждого месяца), обрядовые песни с пожеланиями богатства, здоровья и пр. Исполнялись на Рождество.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 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      Воробушек летит,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      Хвостиком вертит,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      А вы, люди, знайте,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     Столы застилайте,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     Гостей принимайте,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     Рождество встречайте!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 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</p:txBody>
      </p:sp>
      <p:pic>
        <p:nvPicPr>
          <p:cNvPr id="31748" name="Picture 2" descr="i?id=96782701&amp;tov=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286250"/>
            <a:ext cx="235743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15557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300">
                <a:solidFill>
                  <a:srgbClr val="000000"/>
                </a:solidFill>
                <a:cs typeface="Times New Roman" panose="02020603050405020304" pitchFamily="18" charset="0"/>
              </a:rPr>
              <a:t>Воробушек летит,</a:t>
            </a:r>
            <a:endParaRPr lang="ru-RU" altLang="ru-RU" sz="8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Цели: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Знакомство с жанрами русского фольклора;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Развитие познавательных интересов, интеллектуальных и творческих способностей, стимулирование стремления знать как можно больше о родном крае;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Формирование навыков самостоятельной работы с литературой.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 Формирование навыков работы в команде.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Развитие навыков оформления полученных результатов</a:t>
            </a:r>
            <a:r>
              <a:rPr lang="ru-RU" sz="2800" dirty="0" smtClean="0"/>
              <a:t> </a:t>
            </a:r>
          </a:p>
        </p:txBody>
      </p:sp>
      <p:pic>
        <p:nvPicPr>
          <p:cNvPr id="5124" name="Рисунок 5" descr="trienazhier-po-litieraturnomu-chtieniiu-ustnoie-narodnoie-tvorchiestvo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Веснянки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</a:t>
            </a:r>
            <a:r>
              <a:rPr lang="ru-RU" sz="2400" u="sng" dirty="0" smtClean="0"/>
              <a:t>Веснянки </a:t>
            </a:r>
            <a:r>
              <a:rPr lang="ru-RU" sz="2400" dirty="0" smtClean="0"/>
              <a:t>(</a:t>
            </a:r>
            <a:r>
              <a:rPr lang="ru-RU" sz="2400" dirty="0" err="1" smtClean="0"/>
              <a:t>укр</a:t>
            </a:r>
            <a:r>
              <a:rPr lang="ru-RU" sz="2400" dirty="0" smtClean="0"/>
              <a:t>., белорус. — </a:t>
            </a:r>
            <a:r>
              <a:rPr lang="ru-RU" sz="2400" dirty="0" err="1" smtClean="0"/>
              <a:t>веснавые</a:t>
            </a:r>
            <a:r>
              <a:rPr lang="ru-RU" sz="2400" dirty="0" smtClean="0"/>
              <a:t>, рус. — </a:t>
            </a:r>
            <a:r>
              <a:rPr lang="ru-RU" sz="2400" dirty="0" err="1" smtClean="0"/>
              <a:t>заклички</a:t>
            </a:r>
            <a:r>
              <a:rPr lang="ru-RU" sz="2400" dirty="0" smtClean="0"/>
              <a:t>), обрядовые календарные песни призыва весны, приуроченные к равноденствию. Прежде веснянкам приписывали магическое значение</a:t>
            </a:r>
            <a:r>
              <a:rPr lang="ru-RU" dirty="0" smtClean="0"/>
              <a:t>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 smtClean="0"/>
              <a:t>                                      </a:t>
            </a:r>
            <a:r>
              <a:rPr lang="ru-RU" sz="2000" i="1" dirty="0" smtClean="0"/>
              <a:t>Весна, весна красная, 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2000" i="1" dirty="0" smtClean="0"/>
              <a:t>                  Приди, весна, с радостью,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2000" i="1" dirty="0" smtClean="0"/>
              <a:t>С великой милостью,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2000" i="1" dirty="0" smtClean="0"/>
              <a:t>Со льном высоким,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2000" i="1" dirty="0" smtClean="0"/>
              <a:t>С корнем глубоким,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2000" i="1" dirty="0" smtClean="0"/>
              <a:t>С хлебами обильными</a:t>
            </a:r>
          </a:p>
        </p:txBody>
      </p:sp>
      <p:pic>
        <p:nvPicPr>
          <p:cNvPr id="32772" name="i-main-pic" descr="Картинка 28 из 426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00438"/>
            <a:ext cx="4211638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Масленичные песни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Основная тема масленичных песен – встреча и проводы Масленицы.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Как на масленой неделе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Со стола блины летели,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И сыр, и творог –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Всё летело под порог!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Как на масленой неделе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Со стола блины летели.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Весело было нам,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            весело было нам!</a:t>
            </a:r>
          </a:p>
        </p:txBody>
      </p:sp>
      <p:pic>
        <p:nvPicPr>
          <p:cNvPr id="33796" name="i-main-pic" descr="Картинка 115 из 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4214813"/>
            <a:ext cx="33686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Летние песни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472113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Широко отмечались такие праздники, как Троица, Иван Купала. Их празднование сопровождалось различными песнями.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Во поле березка стояла,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Во поле кудрявая стояла.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Люли, люли, стояла,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Ах, люли, люли, стояла,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 smtClean="0"/>
              <a:t>Алыми цветами расцветала…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215063" y="1600200"/>
            <a:ext cx="2471737" cy="45307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4821" name="i-main-pic" descr="Картинка 53 из 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643063"/>
            <a:ext cx="228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Осенние песни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Осенние песни были связаны со сбором урожая.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 smtClean="0"/>
              <a:t>Жали мы, жали,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 smtClean="0"/>
              <a:t>Жали-пожинали,-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 smtClean="0"/>
              <a:t>Жнеи молодые,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 smtClean="0"/>
              <a:t>Серпы золотые…</a:t>
            </a:r>
          </a:p>
        </p:txBody>
      </p:sp>
      <p:pic>
        <p:nvPicPr>
          <p:cNvPr id="35844" name="Picture 4" descr="C:\Users\1\Desktop\V8006i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809875"/>
            <a:ext cx="254635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Осенние песни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Осенние песни были связаны со сбором урожая.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 smtClean="0"/>
              <a:t>Жали мы, жали,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 smtClean="0"/>
              <a:t>Жали-пожинали,-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 smtClean="0"/>
              <a:t>Жнеи молодые,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 smtClean="0"/>
              <a:t>Серпы золотые…</a:t>
            </a:r>
          </a:p>
        </p:txBody>
      </p:sp>
      <p:pic>
        <p:nvPicPr>
          <p:cNvPr id="36868" name="Picture 4" descr="C:\Users\1\Desktop\V8006i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809875"/>
            <a:ext cx="254635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4" descr="ixfwcr_8YH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Заключение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Невозможно охватить весь русский фольклор, но мы попытались рассказать о тех его жанрах, которые сопровождают нас всю жизнь. Мы рады, если вам понравилась наша работа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/>
              <a:t>Спасибо за внимание! </a:t>
            </a:r>
          </a:p>
        </p:txBody>
      </p:sp>
      <p:pic>
        <p:nvPicPr>
          <p:cNvPr id="37892" name="Рисунок 3" descr="luV_OfNtav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Использованная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Литература и фантазия: Кн. для воспитателей дет. сада и родителей/ сост. Л.Е. </a:t>
            </a:r>
            <a:r>
              <a:rPr lang="ru-RU" sz="2400" dirty="0" err="1" smtClean="0"/>
              <a:t>Стрельцова</a:t>
            </a:r>
            <a:r>
              <a:rPr lang="ru-RU" sz="2400" dirty="0" smtClean="0"/>
              <a:t>. – М.: Просвещение, 1992. – 256 стр.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 </a:t>
            </a:r>
            <a:r>
              <a:rPr lang="ru-RU" sz="2400" dirty="0" err="1" smtClean="0"/>
              <a:t>Мультимедийная</a:t>
            </a:r>
            <a:r>
              <a:rPr lang="ru-RU" sz="2400" dirty="0" smtClean="0"/>
              <a:t> энциклопедия «Большая энциклопедия Кирилла и Мефодия». – российский издатель: </a:t>
            </a:r>
            <a:r>
              <a:rPr lang="ru-RU" sz="2400" dirty="0" err="1" smtClean="0"/>
              <a:t>КиМ</a:t>
            </a:r>
            <a:r>
              <a:rPr lang="ru-RU" sz="2400" dirty="0" smtClean="0"/>
              <a:t> «Кирилл и </a:t>
            </a:r>
            <a:r>
              <a:rPr lang="ru-RU" sz="2400" dirty="0" err="1" smtClean="0"/>
              <a:t>Мефодий</a:t>
            </a:r>
            <a:r>
              <a:rPr lang="ru-RU" sz="2400" dirty="0" smtClean="0"/>
              <a:t>»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 Фольклор народов России. В 2 томах. : т. 1.– М.: Дрофа: Вече, 2002. – 320 стр.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 Сайты Интернета</a:t>
            </a:r>
            <a:endParaRPr lang="ru-RU" sz="2400" dirty="0"/>
          </a:p>
        </p:txBody>
      </p:sp>
      <p:pic>
        <p:nvPicPr>
          <p:cNvPr id="38916" name="Рисунок 3" descr="qeTKhvAPTm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Использованная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Литература и фантазия: Кн. для воспитателей дет. сада и родителей/ сост. Л.Е. </a:t>
            </a:r>
            <a:r>
              <a:rPr lang="ru-RU" sz="2400" dirty="0" err="1" smtClean="0"/>
              <a:t>Стрельцова</a:t>
            </a:r>
            <a:r>
              <a:rPr lang="ru-RU" sz="2400" dirty="0" smtClean="0"/>
              <a:t>. – М.: Просвещение, 1992. – 256 стр.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 </a:t>
            </a:r>
            <a:r>
              <a:rPr lang="ru-RU" sz="2400" dirty="0" err="1" smtClean="0"/>
              <a:t>Мультимедийная</a:t>
            </a:r>
            <a:r>
              <a:rPr lang="ru-RU" sz="2400" dirty="0" smtClean="0"/>
              <a:t> энциклопедия «Большая энциклопедия Кирилла и Мефодия». – российский издатель: </a:t>
            </a:r>
            <a:r>
              <a:rPr lang="ru-RU" sz="2400" dirty="0" err="1" smtClean="0"/>
              <a:t>КиМ</a:t>
            </a:r>
            <a:r>
              <a:rPr lang="ru-RU" sz="2400" dirty="0" smtClean="0"/>
              <a:t> «Кирилл и </a:t>
            </a:r>
            <a:r>
              <a:rPr lang="ru-RU" sz="2400" dirty="0" err="1" smtClean="0"/>
              <a:t>Мефодий</a:t>
            </a:r>
            <a:r>
              <a:rPr lang="ru-RU" sz="2400" dirty="0" smtClean="0"/>
              <a:t>»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 Фольклор народов России. В 2 томах. : т. 1.– М.: Дрофа: Вече, 2002. – 320 стр.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 Сайты Интернета</a:t>
            </a:r>
            <a:endParaRPr lang="ru-RU" sz="2400" dirty="0"/>
          </a:p>
        </p:txBody>
      </p:sp>
      <p:pic>
        <p:nvPicPr>
          <p:cNvPr id="39940" name="Рисунок 4" descr="4dKMZ5Q8Zh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Использованная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Литература и фантазия: Кн. для воспитателей дет. сада и родителей/ сост. Л.Е. </a:t>
            </a:r>
            <a:r>
              <a:rPr lang="ru-RU" sz="2400" dirty="0" err="1" smtClean="0"/>
              <a:t>Стрельцова</a:t>
            </a:r>
            <a:r>
              <a:rPr lang="ru-RU" sz="2400" dirty="0" smtClean="0"/>
              <a:t>. – М.: Просвещение, 1992. – 256 стр.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 </a:t>
            </a:r>
            <a:r>
              <a:rPr lang="ru-RU" sz="2400" dirty="0" err="1" smtClean="0"/>
              <a:t>Мультимедийная</a:t>
            </a:r>
            <a:r>
              <a:rPr lang="ru-RU" sz="2400" dirty="0" smtClean="0"/>
              <a:t> энциклопедия «Большая энциклопедия Кирилла и Мефодия». – российский издатель: </a:t>
            </a:r>
            <a:r>
              <a:rPr lang="ru-RU" sz="2400" dirty="0" err="1" smtClean="0"/>
              <a:t>КиМ</a:t>
            </a:r>
            <a:r>
              <a:rPr lang="ru-RU" sz="2400" dirty="0" smtClean="0"/>
              <a:t> «Кирилл и </a:t>
            </a:r>
            <a:r>
              <a:rPr lang="ru-RU" sz="2400" dirty="0" err="1" smtClean="0"/>
              <a:t>Мефодий</a:t>
            </a:r>
            <a:r>
              <a:rPr lang="ru-RU" sz="2400" dirty="0" smtClean="0"/>
              <a:t>»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 Фольклор народов России. В 2 томах. : т. 1.– М.: Дрофа: Вече, 2002. – 320 стр.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 Сайты Интернета</a:t>
            </a:r>
            <a:endParaRPr lang="ru-RU" sz="2400" dirty="0"/>
          </a:p>
        </p:txBody>
      </p:sp>
      <p:pic>
        <p:nvPicPr>
          <p:cNvPr id="40964" name="Рисунок 5" descr="img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Использованная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Литература и фантазия: Кн. для воспитателей дет. сада и родителей/ сост. Л.Е. </a:t>
            </a:r>
            <a:r>
              <a:rPr lang="ru-RU" sz="2400" dirty="0" err="1" smtClean="0"/>
              <a:t>Стрельцова</a:t>
            </a:r>
            <a:r>
              <a:rPr lang="ru-RU" sz="2400" dirty="0" smtClean="0"/>
              <a:t>. – М.: Просвещение, 1992. – 256 стр.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 </a:t>
            </a:r>
            <a:r>
              <a:rPr lang="ru-RU" sz="2400" dirty="0" err="1" smtClean="0"/>
              <a:t>Мультимедийная</a:t>
            </a:r>
            <a:r>
              <a:rPr lang="ru-RU" sz="2400" dirty="0" smtClean="0"/>
              <a:t> энциклопедия «Большая энциклопедия Кирилла и Мефодия». – российский издатель: </a:t>
            </a:r>
            <a:r>
              <a:rPr lang="ru-RU" sz="2400" dirty="0" err="1" smtClean="0"/>
              <a:t>КиМ</a:t>
            </a:r>
            <a:r>
              <a:rPr lang="ru-RU" sz="2400" dirty="0" smtClean="0"/>
              <a:t> «Кирилл и </a:t>
            </a:r>
            <a:r>
              <a:rPr lang="ru-RU" sz="2400" dirty="0" err="1" smtClean="0"/>
              <a:t>Мефодий</a:t>
            </a:r>
            <a:r>
              <a:rPr lang="ru-RU" sz="2400" dirty="0" smtClean="0"/>
              <a:t>»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 Фольклор народов России. В 2 томах. : т. 1.– М.: Дрофа: Вече, 2002. – 320 стр.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 Сайты Интернета</a:t>
            </a:r>
            <a:endParaRPr lang="ru-RU" sz="2400" dirty="0"/>
          </a:p>
        </p:txBody>
      </p:sp>
      <p:pic>
        <p:nvPicPr>
          <p:cNvPr id="41988" name="Рисунок 5" descr="740d698df064d6eacdc09b5a7ae985c66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Основополагающий вопрос: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     </a:t>
            </a:r>
            <a:r>
              <a:rPr lang="ru-RU" sz="3600" b="1" dirty="0" smtClean="0"/>
              <a:t>разнообразие  форм русского фольклора</a:t>
            </a:r>
          </a:p>
        </p:txBody>
      </p:sp>
      <p:pic>
        <p:nvPicPr>
          <p:cNvPr id="6148" name="i-main-pic" descr="Картинка 33 из 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117850"/>
            <a:ext cx="5076825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4" descr="95fd4d1c-4c4d-51c5-8540-6aa0c7cf97a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Основополагающий вопрос: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     </a:t>
            </a:r>
            <a:r>
              <a:rPr lang="ru-RU" sz="3600" b="1" dirty="0" smtClean="0"/>
              <a:t>разнообразие  форм русского фольклора</a:t>
            </a:r>
          </a:p>
        </p:txBody>
      </p:sp>
      <p:pic>
        <p:nvPicPr>
          <p:cNvPr id="7172" name="i-main-pic" descr="Картинка 33 из 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117850"/>
            <a:ext cx="5076825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5" descr="vIYQXTkj7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Фольклор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dirty="0" smtClean="0"/>
              <a:t>             НАРОДНОЕ ТВОРЧЕСТВО (народное искусство, фольклор), художественная коллективная творческая деятельность народа, отражающая его жизнь, воззрения, идеалы; создаваемые народом и бытующие в народных массах поэзия (предания, песни, сказки, эпос), музыка (песни, инструментальные наигрыши и пьесы), театр (драмы, сатирические пьесы, театр кукол), танец, архитектура, изобразительное и декоративно-прикладное искусство. Народное творчество, зародившееся в глубокой древности, — историческая основа всей мировой художественной культуры, источник национальных художественных традиций, выразитель народного самосознания. </a:t>
            </a:r>
          </a:p>
        </p:txBody>
      </p:sp>
      <p:pic>
        <p:nvPicPr>
          <p:cNvPr id="8196" name="i-main-pic" descr="Картинка 42 из 1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929063"/>
            <a:ext cx="417353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4" descr="im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9" name="Содержимое 5" descr="img3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Русские народные сказки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      </a:t>
            </a:r>
            <a:r>
              <a:rPr lang="ru-RU" b="1" u="sng" dirty="0" smtClean="0"/>
              <a:t>Сказка </a:t>
            </a:r>
            <a:r>
              <a:rPr lang="ru-RU" b="1" dirty="0" smtClean="0"/>
              <a:t>- </a:t>
            </a:r>
            <a:r>
              <a:rPr lang="ru-RU" dirty="0" smtClean="0"/>
              <a:t>повествовательное </a:t>
            </a:r>
            <a:r>
              <a:rPr lang="ru-RU" dirty="0" err="1" smtClean="0"/>
              <a:t>народно-поэтическое</a:t>
            </a:r>
            <a:r>
              <a:rPr lang="ru-RU" dirty="0" smtClean="0"/>
              <a:t> произведение о вымышленных лицах и событиях с участием волшебных, фантастических сил.</a:t>
            </a:r>
          </a:p>
        </p:txBody>
      </p:sp>
      <p:pic>
        <p:nvPicPr>
          <p:cNvPr id="10244" name="i-main-pic" descr="Картинка 16 из 108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857625"/>
            <a:ext cx="47910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 descr="img0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Русские народные сказки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      </a:t>
            </a:r>
            <a:r>
              <a:rPr lang="ru-RU" b="1" u="sng" dirty="0" smtClean="0"/>
              <a:t>Сказка </a:t>
            </a:r>
            <a:r>
              <a:rPr lang="ru-RU" b="1" dirty="0" smtClean="0"/>
              <a:t>- </a:t>
            </a:r>
            <a:r>
              <a:rPr lang="ru-RU" dirty="0" smtClean="0"/>
              <a:t>повествовательное </a:t>
            </a:r>
            <a:r>
              <a:rPr lang="ru-RU" dirty="0" err="1" smtClean="0"/>
              <a:t>народно-поэтическое</a:t>
            </a:r>
            <a:r>
              <a:rPr lang="ru-RU" dirty="0" smtClean="0"/>
              <a:t> произведение о вымышленных лицах и событиях с участием волшебных, фантастических сил.</a:t>
            </a:r>
          </a:p>
        </p:txBody>
      </p:sp>
      <p:pic>
        <p:nvPicPr>
          <p:cNvPr id="11268" name="i-main-pic" descr="Картинка 16 из 108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857625"/>
            <a:ext cx="47910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 descr="img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264</TotalTime>
  <Words>1553</Words>
  <Application>Microsoft Office PowerPoint</Application>
  <PresentationFormat>Экран (4:3)</PresentationFormat>
  <Paragraphs>203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Wingdings</vt:lpstr>
      <vt:lpstr>Calibri</vt:lpstr>
      <vt:lpstr>Times New Roman</vt:lpstr>
      <vt:lpstr>Лучи</vt:lpstr>
      <vt:lpstr>Русский фольклор</vt:lpstr>
      <vt:lpstr>Цели:</vt:lpstr>
      <vt:lpstr>Цели:</vt:lpstr>
      <vt:lpstr>Основополагающий вопрос:</vt:lpstr>
      <vt:lpstr>Основополагающий вопрос:</vt:lpstr>
      <vt:lpstr>Фольклор </vt:lpstr>
      <vt:lpstr> </vt:lpstr>
      <vt:lpstr>Русские народные сказки</vt:lpstr>
      <vt:lpstr>Русские народные сказки</vt:lpstr>
      <vt:lpstr>Русские народные сказки</vt:lpstr>
      <vt:lpstr>Русские народные сказки</vt:lpstr>
      <vt:lpstr>Русские загадки</vt:lpstr>
      <vt:lpstr>Пословицы и поговорки</vt:lpstr>
      <vt:lpstr>Пословицы и поговорки</vt:lpstr>
      <vt:lpstr>Малые жанры фольклора</vt:lpstr>
      <vt:lpstr>Скороговорки </vt:lpstr>
      <vt:lpstr>Небылицы </vt:lpstr>
      <vt:lpstr>Потешки, прибаутки </vt:lpstr>
      <vt:lpstr>Заклички </vt:lpstr>
      <vt:lpstr>Заклички </vt:lpstr>
      <vt:lpstr>Считалки </vt:lpstr>
      <vt:lpstr>Считалки </vt:lpstr>
      <vt:lpstr>Дразнилки </vt:lpstr>
      <vt:lpstr>Музыкальный фольклор</vt:lpstr>
      <vt:lpstr>Песни </vt:lpstr>
      <vt:lpstr>Частушки </vt:lpstr>
      <vt:lpstr>Колыбельные </vt:lpstr>
      <vt:lpstr>Обрядовый фольклор</vt:lpstr>
      <vt:lpstr>Колядки </vt:lpstr>
      <vt:lpstr>Веснянки </vt:lpstr>
      <vt:lpstr>Масленичные песни</vt:lpstr>
      <vt:lpstr>Летние песни</vt:lpstr>
      <vt:lpstr>Осенние песни</vt:lpstr>
      <vt:lpstr>Осенние песни</vt:lpstr>
      <vt:lpstr>Заключение </vt:lpstr>
      <vt:lpstr>Использованная литература:</vt:lpstr>
      <vt:lpstr>Использованная литература:</vt:lpstr>
      <vt:lpstr>Использованная литература:</vt:lpstr>
      <vt:lpstr>Использованная литература: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фольклор</dc:title>
  <dc:creator>1</dc:creator>
  <cp:lastModifiedBy>User</cp:lastModifiedBy>
  <cp:revision>28</cp:revision>
  <dcterms:created xsi:type="dcterms:W3CDTF">2009-12-20T12:20:43Z</dcterms:created>
  <dcterms:modified xsi:type="dcterms:W3CDTF">2022-02-25T14:08:30Z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0008000a100000000000010243100207f6000400038000</vt:lpwstr>
  </property>
</Properties>
</file>