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8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7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0286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26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8097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21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51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5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70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16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1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91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94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2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9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BD7F-1D70-4FBF-BEF7-C5FF0DE4FF56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DD5FE7-BB75-405E-BBAD-DA2D23291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18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10 «Сказка» города Алатыря Чувашской Республики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071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18309" y="436418"/>
            <a:ext cx="100999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i="0" dirty="0" smtClean="0">
                <a:solidFill>
                  <a:srgbClr val="452C03"/>
                </a:solidFill>
                <a:effectLst/>
                <a:latin typeface="Georgia" panose="02040502050405020303" pitchFamily="18" charset="0"/>
              </a:rPr>
              <a:t>Основные задачи взаимодействия детского сада с семьей: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информирование друг друга об актуальных задачах воспитания и обучения детей и о возможностях детского сада и семьи в решении данных задач;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привлечение семей воспитанников к участию в совместных с педагогами мероприятиях, организуемых в районе (селе, области);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</a:p>
          <a:p>
            <a:pPr algn="just"/>
            <a:r>
              <a:rPr lang="ru-RU" sz="2000" b="0" i="0" dirty="0" smtClean="0">
                <a:solidFill>
                  <a:srgbClr val="452C03"/>
                </a:solidFill>
                <a:effectLst/>
                <a:latin typeface="Georgia" panose="02040502050405020303" pitchFamily="18" charset="0"/>
              </a:rPr>
              <a:t> </a:t>
            </a:r>
            <a:endParaRPr lang="ru-RU" sz="2000" b="0" i="0" dirty="0">
              <a:solidFill>
                <a:srgbClr val="452C03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09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5" y="458956"/>
            <a:ext cx="109520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МБДОУ «Детский сад № 10 «Сказка»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ДО, разработанной в соответствии с Порядком разработки и утверждения федеральных основных общеобразовательных программ, утвержденных приказом Министерства просвещения Российской Федерации от 30.09.2022г. №874 (зарегистрирован Министерством юстиции Российской Федерации 02.11.2022, регистрационный № 70809); и ФГОС ДО.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ФОП ДО, раздел «Общие положения»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publication.pravo.gov.ru/Document/View/0001202212280044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 с учетом парциальных программ. Программа  опреде­ляет содержание и организацию образовательного процесса  с детьми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 с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учетом их возрастных и индивидуальных особенностей.  Дошкольное учреждение функционирует с 1990 года. В дошкольном образовательном учреждении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возрастных групп.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3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41819"/>
          </a:xfrm>
        </p:spPr>
        <p:txBody>
          <a:bodyPr>
            <a:noAutofit/>
          </a:bodyPr>
          <a:lstStyle/>
          <a:p>
            <a:pPr lvl="1"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программы является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единство народов России 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3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879" y="179389"/>
            <a:ext cx="8596668" cy="64985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 приобщение детей (в соответствии с возрастными особенностями) к базовым ценностям российского народа —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 построение (структурирование) содержания образовательной деятельности на основе учёта возрастных и индивидуальных особенностей развития;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 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5 Основ государственной политики по сохранению 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укрепленшо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традиционных российских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духовнонравственных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ценностей, утверждённых Указом Президента Российской Федерации от 9 ноября 2022 г. № 809 (Собрание законодательства Российской Федерации, 2022, № 46, ст. 7977).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 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19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6255"/>
            <a:ext cx="8596668" cy="1320800"/>
          </a:xfrm>
        </p:spPr>
        <p:txBody>
          <a:bodyPr>
            <a:no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дошкольного образования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3171"/>
            <a:ext cx="8596668" cy="52654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1)	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проживание ребёнком всех этапов детства (младенческого, раннего и дошкольного возрастов), обогащение (амплификация) детского развития;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— взрослые);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признание ребёнка полноценным участником (субъектом) образовательных отношений;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поддержка инициативы детей в различных видах деятельности;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	сотрудничество ДОО с семьей;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	приобщение детей к социокультурным нормам, традициям семьи, общества и государства;</a:t>
            </a:r>
          </a:p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	формирование познавательных интересов и познавательных действий ребёнка в различных видах деятельности;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возрастная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дошкольного образования (соответствие условий, требований, методов возрасту и особенностям развития);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учёт этнокультурной ситуации развития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857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09599" y="127107"/>
            <a:ext cx="10266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Целевые ориентиры воспитания детей раннего возраста (к трем годам).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75402"/>
              </p:ext>
            </p:extLst>
          </p:nvPr>
        </p:nvGraphicFramePr>
        <p:xfrm>
          <a:off x="110836" y="692727"/>
          <a:ext cx="11984182" cy="542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71">
                  <a:extLst>
                    <a:ext uri="{9D8B030D-6E8A-4147-A177-3AD203B41FA5}">
                      <a16:colId xmlns:a16="http://schemas.microsoft.com/office/drawing/2014/main" val="2696481667"/>
                    </a:ext>
                  </a:extLst>
                </a:gridCol>
                <a:gridCol w="2489022">
                  <a:extLst>
                    <a:ext uri="{9D8B030D-6E8A-4147-A177-3AD203B41FA5}">
                      <a16:colId xmlns:a16="http://schemas.microsoft.com/office/drawing/2014/main" val="2105817782"/>
                    </a:ext>
                  </a:extLst>
                </a:gridCol>
                <a:gridCol w="7525289">
                  <a:extLst>
                    <a:ext uri="{9D8B030D-6E8A-4147-A177-3AD203B41FA5}">
                      <a16:colId xmlns:a16="http://schemas.microsoft.com/office/drawing/2014/main" val="3013063323"/>
                    </a:ext>
                  </a:extLst>
                </a:gridCol>
              </a:tblGrid>
              <a:tr h="335842">
                <a:tc>
                  <a:txBody>
                    <a:bodyPr/>
                    <a:lstStyle/>
                    <a:p>
                      <a:pPr marR="10033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воспитания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R="10033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R="127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ориентиры</a:t>
                      </a:r>
                    </a:p>
                  </a:txBody>
                  <a:tcPr marL="31750" marR="42545" marT="70485" marB="5080"/>
                </a:tc>
                <a:extLst>
                  <a:ext uri="{0D108BD9-81ED-4DB2-BD59-A6C34878D82A}">
                    <a16:rowId xmlns:a16="http://schemas.microsoft.com/office/drawing/2014/main" val="321814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317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Родина, природа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1905" marR="100330" indent="4508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привязанность к близким людям, бережное отношение к живому</a:t>
                      </a:r>
                    </a:p>
                  </a:txBody>
                  <a:tcPr marL="31750" marR="42545" marT="70485" marB="5080"/>
                </a:tc>
                <a:extLst>
                  <a:ext uri="{0D108BD9-81ED-4DB2-BD59-A6C34878D82A}">
                    <a16:rowId xmlns:a16="http://schemas.microsoft.com/office/drawing/2014/main" val="401623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17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Духовнонравственное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317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Жизнь, милосердие, добро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8255" marR="100330" indent="450850" algn="l">
                        <a:lnSpc>
                          <a:spcPct val="12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понять и принять, что такое «хорошо» и «плохо».</a:t>
                      </a:r>
                    </a:p>
                    <a:p>
                      <a:pPr marL="508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сочувствие, доброту.</a:t>
                      </a:r>
                    </a:p>
                  </a:txBody>
                  <a:tcPr marL="31750" marR="42545" marT="70485" marB="5080"/>
                </a:tc>
                <a:extLst>
                  <a:ext uri="{0D108BD9-81ED-4DB2-BD59-A6C34878D82A}">
                    <a16:rowId xmlns:a16="http://schemas.microsoft.com/office/drawing/2014/main" val="1323527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6350" marR="100330" indent="-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Человек,	семья, дружба, сотрудничество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5080" marR="100330" indent="450850" algn="l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Испытывающий чувство удовольствия в случае одобрения и чувство огорчения в случае неодобрения со стороны взрослых. Проявляющий интерес к другим детям и способный бесконфликтно играть рядом с ними.</a:t>
                      </a:r>
                    </a:p>
                    <a:p>
                      <a:pPr marL="8255" marR="100330" indent="450850" algn="l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позицию «Я сам!».</a:t>
                      </a:r>
                    </a:p>
                    <a:p>
                      <a:pPr marL="1079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к самостоятельным (свободным) активным действиям в общении.</a:t>
                      </a:r>
                    </a:p>
                  </a:txBody>
                  <a:tcPr marL="31750" marR="42545" marT="70485" marB="5080"/>
                </a:tc>
                <a:extLst>
                  <a:ext uri="{0D108BD9-81ED-4DB2-BD59-A6C34878D82A}">
                    <a16:rowId xmlns:a16="http://schemas.microsoft.com/office/drawing/2014/main" val="193533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635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Познание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825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к окружающему миру. Любознательный, активный в поведении и деятельности.</a:t>
                      </a:r>
                    </a:p>
                  </a:txBody>
                  <a:tcPr marL="31750" marR="42545" marT="70485" marB="5080" anchor="b"/>
                </a:tc>
                <a:extLst>
                  <a:ext uri="{0D108BD9-81ED-4DB2-BD59-A6C34878D82A}">
                    <a16:rowId xmlns:a16="http://schemas.microsoft.com/office/drawing/2014/main" val="3003814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89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и оздоровительное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1206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Здоровье, жизнь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L="8255" marR="21590" indent="450850" algn="l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Понимающий ценность жизни и здоровья, владеющий основными способами укрепления здоровья — физическая культура, закаливание, утренняя гимнастика, личная гигиена, безопасное поведение и другое; стремящийся к сбережению и укреплению собственного здоровья и здоровья окружающих.</a:t>
                      </a:r>
                    </a:p>
                    <a:p>
                      <a:pPr marL="10795" marR="1524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к физическим упражнениям и подвижным играм, стремление к личной и командной победе, нравственные и волевые качества.</a:t>
                      </a:r>
                    </a:p>
                  </a:txBody>
                  <a:tcPr marL="31750" marR="42545" marT="70485" marB="5080"/>
                </a:tc>
                <a:extLst>
                  <a:ext uri="{0D108BD9-81ED-4DB2-BD59-A6C34878D82A}">
                    <a16:rowId xmlns:a16="http://schemas.microsoft.com/office/drawing/2014/main" val="4143994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41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</a:t>
                      </a:r>
                    </a:p>
                  </a:txBody>
                  <a:tcPr marL="28575" marR="54610" marT="71120" marB="0"/>
                </a:tc>
                <a:tc>
                  <a:txBody>
                    <a:bodyPr/>
                    <a:lstStyle/>
                    <a:p>
                      <a:pPr marL="1841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</a:t>
                      </a:r>
                    </a:p>
                  </a:txBody>
                  <a:tcPr marL="28575" marR="54610" marT="71120" marB="0"/>
                </a:tc>
                <a:tc>
                  <a:txBody>
                    <a:bodyPr/>
                    <a:lstStyle/>
                    <a:p>
                      <a:pPr marL="18415" marR="100330" indent="-3175" algn="l">
                        <a:lnSpc>
                          <a:spcPct val="119000"/>
                        </a:lnSpc>
                        <a:spcAft>
                          <a:spcPts val="24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Поддерживающий элементарный порядок в окружающей обстановке.</a:t>
                      </a:r>
                    </a:p>
                    <a:p>
                      <a:pPr marL="12065" marR="100330" indent="635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Стремящийся помогать старшим в доступных трудовых действиях. Стремящийся к</a:t>
                      </a:r>
                    </a:p>
                    <a:p>
                      <a:pPr marL="6350" marR="100330" indent="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результативности, самостоятельности, ответственности в самообслуживании, в быту, в игровой и других видах деятельности (конструирование, лепка, художественный труд, детский дизайн и другое).</a:t>
                      </a:r>
                    </a:p>
                  </a:txBody>
                  <a:tcPr marL="28575" marR="54610" marT="71120" marB="0"/>
                </a:tc>
                <a:extLst>
                  <a:ext uri="{0D108BD9-81ED-4DB2-BD59-A6C34878D82A}">
                    <a16:rowId xmlns:a16="http://schemas.microsoft.com/office/drawing/2014/main" val="356234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Эстетическое</a:t>
                      </a:r>
                    </a:p>
                  </a:txBody>
                  <a:tcPr marL="28575" marR="54610" marT="71120" marB="0"/>
                </a:tc>
                <a:tc>
                  <a:txBody>
                    <a:bodyPr/>
                    <a:lstStyle/>
                    <a:p>
                      <a:pPr marL="635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красота</a:t>
                      </a:r>
                    </a:p>
                  </a:txBody>
                  <a:tcPr marL="28575" marR="54610" marT="71120" marB="0"/>
                </a:tc>
                <a:tc>
                  <a:txBody>
                    <a:bodyPr/>
                    <a:lstStyle/>
                    <a:p>
                      <a:pPr marR="85090" indent="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эмоциональную отзывчивость на красоту в окружающем мире и искусстве. Способный к творческой деятельности (изобразительной,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декоративнооформительской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музыкальной,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словесноречевой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театрализованной и другое).</a:t>
                      </a:r>
                    </a:p>
                  </a:txBody>
                  <a:tcPr marL="28575" marR="54610" marT="71120" marB="0"/>
                </a:tc>
                <a:extLst>
                  <a:ext uri="{0D108BD9-81ED-4DB2-BD59-A6C34878D82A}">
                    <a16:rowId xmlns:a16="http://schemas.microsoft.com/office/drawing/2014/main" val="102067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9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69817" y="154816"/>
            <a:ext cx="10266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воспитания детей на этапе завершения освоения программы.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02153"/>
              </p:ext>
            </p:extLst>
          </p:nvPr>
        </p:nvGraphicFramePr>
        <p:xfrm>
          <a:off x="110836" y="692727"/>
          <a:ext cx="11984182" cy="552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871">
                  <a:extLst>
                    <a:ext uri="{9D8B030D-6E8A-4147-A177-3AD203B41FA5}">
                      <a16:colId xmlns:a16="http://schemas.microsoft.com/office/drawing/2014/main" val="2696481667"/>
                    </a:ext>
                  </a:extLst>
                </a:gridCol>
                <a:gridCol w="2489022">
                  <a:extLst>
                    <a:ext uri="{9D8B030D-6E8A-4147-A177-3AD203B41FA5}">
                      <a16:colId xmlns:a16="http://schemas.microsoft.com/office/drawing/2014/main" val="2105817782"/>
                    </a:ext>
                  </a:extLst>
                </a:gridCol>
                <a:gridCol w="7525289">
                  <a:extLst>
                    <a:ext uri="{9D8B030D-6E8A-4147-A177-3AD203B41FA5}">
                      <a16:colId xmlns:a16="http://schemas.microsoft.com/office/drawing/2014/main" val="3013063323"/>
                    </a:ext>
                  </a:extLst>
                </a:gridCol>
              </a:tblGrid>
              <a:tr h="554182">
                <a:tc>
                  <a:txBody>
                    <a:bodyPr/>
                    <a:lstStyle/>
                    <a:p>
                      <a:pPr marR="10033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воспитания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R="10033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</a:p>
                  </a:txBody>
                  <a:tcPr marL="31750" marR="42545" marT="70485" marB="5080"/>
                </a:tc>
                <a:tc>
                  <a:txBody>
                    <a:bodyPr/>
                    <a:lstStyle/>
                    <a:p>
                      <a:pPr marR="1270" indent="450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ориентиры</a:t>
                      </a:r>
                    </a:p>
                  </a:txBody>
                  <a:tcPr marL="31750" marR="42545" marT="70485" marB="5080"/>
                </a:tc>
                <a:extLst>
                  <a:ext uri="{0D108BD9-81ED-4DB2-BD59-A6C34878D82A}">
                    <a16:rowId xmlns:a16="http://schemas.microsoft.com/office/drawing/2014/main" val="321814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06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</a:p>
                  </a:txBody>
                  <a:tcPr marL="33655" marR="39370" marT="76200" marB="0"/>
                </a:tc>
                <a:tc>
                  <a:txBody>
                    <a:bodyPr/>
                    <a:lstStyle/>
                    <a:p>
                      <a:pPr marL="10160" marR="100330" indent="4508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Родина, природа</a:t>
                      </a:r>
                    </a:p>
                  </a:txBody>
                  <a:tcPr marL="33655" marR="39370" marT="76200" marB="0"/>
                </a:tc>
                <a:tc>
                  <a:txBody>
                    <a:bodyPr/>
                    <a:lstStyle/>
                    <a:p>
                      <a:pPr marL="6350" marR="359410" indent="88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Любящий свою малую родину и имеющий представление о своей стране - России, испытывающий чувство привязанности к родному дому, семье, близким людям.</a:t>
                      </a:r>
                    </a:p>
                  </a:txBody>
                  <a:tcPr marL="33655" marR="39370" marT="76200" marB="0"/>
                </a:tc>
                <a:extLst>
                  <a:ext uri="{0D108BD9-81ED-4DB2-BD59-A6C34878D82A}">
                    <a16:rowId xmlns:a16="http://schemas.microsoft.com/office/drawing/2014/main" val="401623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Духовнонравственное</a:t>
                      </a:r>
                    </a:p>
                  </a:txBody>
                  <a:tcPr marL="33655" marR="39370" marT="76200" marB="0"/>
                </a:tc>
                <a:tc>
                  <a:txBody>
                    <a:bodyPr/>
                    <a:lstStyle/>
                    <a:p>
                      <a:pPr marL="4445" marR="100330" indent="450850" algn="l">
                        <a:lnSpc>
                          <a:spcPct val="107000"/>
                        </a:lnSpc>
                        <a:spcAft>
                          <a:spcPts val="17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Жизнь,</a:t>
                      </a:r>
                    </a:p>
                    <a:p>
                      <a:pPr marL="444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милосердие, добро</a:t>
                      </a:r>
                    </a:p>
                  </a:txBody>
                  <a:tcPr marL="33655" marR="39370" marT="76200" marB="0"/>
                </a:tc>
                <a:tc>
                  <a:txBody>
                    <a:bodyPr/>
                    <a:lstStyle/>
                    <a:p>
                      <a:pPr marL="6350" marR="100330" indent="450850" algn="just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Различающий основные проявления добра и зла, принимающий и уважающий</a:t>
                      </a:r>
                    </a:p>
                    <a:p>
                      <a:pPr marL="3175" marR="100330" indent="450850" algn="l">
                        <a:lnSpc>
                          <a:spcPct val="122000"/>
                        </a:lnSpc>
                        <a:spcAft>
                          <a:spcPts val="7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традиционные ценности, ценности семьи и общества, правдивый, искренний, способный к сочувствию и заботе, к нравственному поступку.</a:t>
                      </a:r>
                    </a:p>
                    <a:p>
                      <a:pPr marL="3175" marR="100330" indent="450850" algn="l">
                        <a:lnSpc>
                          <a:spcPct val="12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не оставаться равнодушным к чужому горю, проявлять заботу;</a:t>
                      </a:r>
                    </a:p>
                    <a:p>
                      <a:pPr marR="100330" indent="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 различающий основные отрицательные и положительные человеческие качества, иногда прибегая к помощи взрослого в ситуациях морального выбора.</a:t>
                      </a:r>
                    </a:p>
                  </a:txBody>
                  <a:tcPr marL="33655" marR="39370" marT="76200" marB="0"/>
                </a:tc>
                <a:extLst>
                  <a:ext uri="{0D108BD9-81ED-4DB2-BD59-A6C34878D82A}">
                    <a16:rowId xmlns:a16="http://schemas.microsoft.com/office/drawing/2014/main" val="1323527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746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</a:t>
                      </a:r>
                    </a:p>
                  </a:txBody>
                  <a:tcPr marL="21590" marR="0" marT="67945" marB="0"/>
                </a:tc>
                <a:tc>
                  <a:txBody>
                    <a:bodyPr/>
                    <a:lstStyle/>
                    <a:p>
                      <a:pPr marL="31750" marR="100330" indent="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Человек, семья, дружба, сотрудничество </a:t>
                      </a:r>
                    </a:p>
                  </a:txBody>
                  <a:tcPr marL="21590" marR="0" marT="67945" marB="0"/>
                </a:tc>
                <a:tc>
                  <a:txBody>
                    <a:bodyPr/>
                    <a:lstStyle/>
                    <a:p>
                      <a:pPr marL="27305" marR="35560" indent="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ответственность за свои действия и поведение; принимающий и уважающий различия между людьми. Владеющий основами речевой культуры. Дружелюбный и доброжелательный, умеющий слушать и слышать собеседника, способный взаимодействовать со взрослыми и сверстниками на основе общих интересов и дел.</a:t>
                      </a:r>
                    </a:p>
                  </a:txBody>
                  <a:tcPr marL="21590" marR="0" marT="67945" marB="0"/>
                </a:tc>
                <a:extLst>
                  <a:ext uri="{0D108BD9-81ED-4DB2-BD59-A6C34878D82A}">
                    <a16:rowId xmlns:a16="http://schemas.microsoft.com/office/drawing/2014/main" val="193533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22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</a:p>
                  </a:txBody>
                  <a:tcPr marL="21590" marR="0" marT="67945" marB="0"/>
                </a:tc>
                <a:tc>
                  <a:txBody>
                    <a:bodyPr/>
                    <a:lstStyle/>
                    <a:p>
                      <a:pPr marL="2222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Познание</a:t>
                      </a:r>
                    </a:p>
                  </a:txBody>
                  <a:tcPr marL="21590" marR="0" marT="67945" marB="0"/>
                </a:tc>
                <a:tc>
                  <a:txBody>
                    <a:bodyPr/>
                    <a:lstStyle/>
                    <a:p>
                      <a:pPr marL="18415" marR="102235" indent="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Любознательный, наблюдательный, испытывающий потребность в самовыражении, в том числе творческом. Проявляющий активность, самостоятельность, инициативу в познавательной, игровой, коммуникативной и продуктивных видах деятельности и в самообслуживании. Обладающий первичной картиной мира на основе традиционных ценностей.</a:t>
                      </a:r>
                    </a:p>
                  </a:txBody>
                  <a:tcPr marL="21590" marR="0" marT="67945" marB="0"/>
                </a:tc>
                <a:extLst>
                  <a:ext uri="{0D108BD9-81ED-4DB2-BD59-A6C34878D82A}">
                    <a16:rowId xmlns:a16="http://schemas.microsoft.com/office/drawing/2014/main" val="3003814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685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и оздоровительное</a:t>
                      </a:r>
                    </a:p>
                  </a:txBody>
                  <a:tcPr marL="21590" marR="0" marT="67945" marB="0"/>
                </a:tc>
                <a:tc>
                  <a:txBody>
                    <a:bodyPr/>
                    <a:lstStyle/>
                    <a:p>
                      <a:pPr marL="19685" marR="100330" indent="4508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Здоровье; жизнь </a:t>
                      </a:r>
                    </a:p>
                  </a:txBody>
                  <a:tcPr marL="21590" marR="0" marT="67945" marB="0"/>
                </a:tc>
                <a:tc>
                  <a:txBody>
                    <a:bodyPr/>
                    <a:lstStyle/>
                    <a:p>
                      <a:pPr marL="6350" marR="96520" indent="8890" algn="l">
                        <a:lnSpc>
                          <a:spcPct val="11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Понимающий ценность жизни, владеющий основными способами укрепления здоровья — занятия физической культурой, закаливание, утренняя гимнастика, соблюдение личной гигиены и безопасного поведения и другое; стремящийся к сбережению и укреплению собственного здоровья и здоровья окружающих. Проявляющий интерес к физическим упражнениям и подвижным играм, стремление к личной и командной победе, нравственные и волевые качества.</a:t>
                      </a:r>
                    </a:p>
                    <a:p>
                      <a:pPr marL="3175" marR="59690" indent="3175" algn="just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Демонстрирующий потребность в двигательной деятельности.</a:t>
                      </a:r>
                    </a:p>
                    <a:p>
                      <a:pPr marL="3175" marR="100330" indent="-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Имеющий представление о некоторых видах спорта и активного отдыха.</a:t>
                      </a:r>
                    </a:p>
                  </a:txBody>
                  <a:tcPr marL="21590" marR="0" marT="67945" marB="0"/>
                </a:tc>
                <a:extLst>
                  <a:ext uri="{0D108BD9-81ED-4DB2-BD59-A6C34878D82A}">
                    <a16:rowId xmlns:a16="http://schemas.microsoft.com/office/drawing/2014/main" val="4143994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524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</a:t>
                      </a:r>
                    </a:p>
                  </a:txBody>
                  <a:tcPr marL="31750" marR="145415" marT="57785" marB="0"/>
                </a:tc>
                <a:tc>
                  <a:txBody>
                    <a:bodyPr/>
                    <a:lstStyle/>
                    <a:p>
                      <a:pPr marL="1524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</a:t>
                      </a:r>
                    </a:p>
                  </a:txBody>
                  <a:tcPr marL="31750" marR="145415" marT="57785" marB="0"/>
                </a:tc>
                <a:tc>
                  <a:txBody>
                    <a:bodyPr/>
                    <a:lstStyle/>
                    <a:p>
                      <a:pPr marL="6350" marR="57785" indent="6350"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Понимающий ценность труда в семье и в обществе на основе уважения к людям труда, результатам их деятельности.</a:t>
                      </a:r>
                    </a:p>
                    <a:p>
                      <a:pPr marL="889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трудолюбие при выполнении поручений и в самостоятельной деятельности.</a:t>
                      </a:r>
                    </a:p>
                  </a:txBody>
                  <a:tcPr marL="31750" marR="145415" marT="57785" marB="0" anchor="ctr"/>
                </a:tc>
                <a:extLst>
                  <a:ext uri="{0D108BD9-81ED-4DB2-BD59-A6C34878D82A}">
                    <a16:rowId xmlns:a16="http://schemas.microsoft.com/office/drawing/2014/main" val="356234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89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Эстетическое</a:t>
                      </a:r>
                    </a:p>
                  </a:txBody>
                  <a:tcPr marL="31750" marR="145415" marT="57785" marB="0"/>
                </a:tc>
                <a:tc>
                  <a:txBody>
                    <a:bodyPr/>
                    <a:lstStyle/>
                    <a:p>
                      <a:pPr marL="6350" marR="100330" indent="4508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красота</a:t>
                      </a:r>
                    </a:p>
                  </a:txBody>
                  <a:tcPr marL="31750" marR="145415" marT="57785" marB="0"/>
                </a:tc>
                <a:tc>
                  <a:txBody>
                    <a:bodyPr/>
                    <a:lstStyle/>
                    <a:p>
                      <a:pPr marL="3175" marR="429895" indent="6350" algn="just">
                        <a:lnSpc>
                          <a:spcPct val="119000"/>
                        </a:lnSpc>
                        <a:spcAft>
                          <a:spcPts val="7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воспринимать и чувствовать прекрасное в быту, природе, поступках, искусстве.</a:t>
                      </a:r>
                    </a:p>
                    <a:p>
                      <a:pPr marR="100330" indent="317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Стремящийся к отображению прекрасного в продуктивных видах деятельности.</a:t>
                      </a:r>
                    </a:p>
                  </a:txBody>
                  <a:tcPr marL="31750" marR="145415" marT="57785" marB="0" anchor="ctr"/>
                </a:tc>
                <a:extLst>
                  <a:ext uri="{0D108BD9-81ED-4DB2-BD59-A6C34878D82A}">
                    <a16:rowId xmlns:a16="http://schemas.microsoft.com/office/drawing/2014/main" val="102067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87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взаимодействия педагогического коллектива с семьями детей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 условиях дошкольное образовательное учреждение является единственным общественным институтом, регулярно и неформально взаимодействующим с семьей,  то есть  имеющим возможность оказывать  на неё  определенное влияние.   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         единый подход к процессу воспитания ребёнка;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         открытость дошкольного учреждения для родителей;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         взаимное доверие  во взаимоотношениях педагогов и родителей;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         уважение и доброжелательность друг к другу;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         дифференцированный подход к каждой семье;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         равно ответственность родителей и педагогов.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в МБДОУ  осуществляется интеграция общественного и семейного воспитания дошкольников со следующими категориями родителей: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         с семьями воспитанников;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         с  будущими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78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164" y="889844"/>
            <a:ext cx="1143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452C03"/>
                </a:solidFill>
                <a:effectLst/>
                <a:latin typeface="Georgia" panose="02040502050405020303" pitchFamily="18" charset="0"/>
              </a:rPr>
              <a:t>Система  взаимодействия  с родителями  включает:</a:t>
            </a:r>
            <a:endParaRPr lang="ru-RU" sz="2400" b="0" i="0" dirty="0" smtClean="0">
              <a:solidFill>
                <a:srgbClr val="452C03"/>
              </a:solidFill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ознакомление родителей с содержанием работы  ДОУ, направленной на физическое, психическое и социальное  развитие ребенка;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участие в составлении планов: спортивных и культурно-массовых мероприятий, работы родительского комитета;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целенаправленную работу, пропагандирующую общественное дошкольное воспитание в его разных формах;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  <a:endParaRPr lang="ru-RU" sz="2400" b="0" i="0" dirty="0">
              <a:solidFill>
                <a:srgbClr val="0E190B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7813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1213</Words>
  <Application>Microsoft Office PowerPoint</Application>
  <PresentationFormat>Широкоэкранный</PresentationFormat>
  <Paragraphs>111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Georgia</vt:lpstr>
      <vt:lpstr>Times New Roman</vt:lpstr>
      <vt:lpstr>Trebuchet MS</vt:lpstr>
      <vt:lpstr>Wingdings 3</vt:lpstr>
      <vt:lpstr>Аспект</vt:lpstr>
      <vt:lpstr>Краткая презентация ОП ДО МБДОУ «Детский сад № 10 «Сказка» города Алатыря Чувашской Республики</vt:lpstr>
      <vt:lpstr>Презентация PowerPoint</vt:lpstr>
      <vt:lpstr>Целью Федеральной программы является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 . </vt:lpstr>
      <vt:lpstr>Презентация PowerPoint</vt:lpstr>
      <vt:lpstr>Основные принципы дошкольного образования </vt:lpstr>
      <vt:lpstr>Презентация PowerPoint</vt:lpstr>
      <vt:lpstr>Презентация PowerPoint</vt:lpstr>
      <vt:lpstr>Характеристика взаимодействия педагогического коллектива с семьями детей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SKAZKA</dc:creator>
  <cp:lastModifiedBy>Алатырь</cp:lastModifiedBy>
  <cp:revision>9</cp:revision>
  <dcterms:created xsi:type="dcterms:W3CDTF">2020-11-16T05:44:06Z</dcterms:created>
  <dcterms:modified xsi:type="dcterms:W3CDTF">2023-08-18T10:12:35Z</dcterms:modified>
</cp:coreProperties>
</file>