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9" r:id="rId1"/>
  </p:sldMasterIdLst>
  <p:notesMasterIdLst>
    <p:notesMasterId r:id="rId25"/>
  </p:notesMasterIdLst>
  <p:sldIdLst>
    <p:sldId id="257" r:id="rId2"/>
    <p:sldId id="292" r:id="rId3"/>
    <p:sldId id="299" r:id="rId4"/>
    <p:sldId id="294" r:id="rId5"/>
    <p:sldId id="278" r:id="rId6"/>
    <p:sldId id="296" r:id="rId7"/>
    <p:sldId id="297" r:id="rId8"/>
    <p:sldId id="298" r:id="rId9"/>
    <p:sldId id="258" r:id="rId10"/>
    <p:sldId id="259" r:id="rId11"/>
    <p:sldId id="260" r:id="rId12"/>
    <p:sldId id="263" r:id="rId13"/>
    <p:sldId id="265" r:id="rId14"/>
    <p:sldId id="269" r:id="rId15"/>
    <p:sldId id="270" r:id="rId16"/>
    <p:sldId id="271" r:id="rId17"/>
    <p:sldId id="275" r:id="rId18"/>
    <p:sldId id="276" r:id="rId19"/>
    <p:sldId id="279" r:id="rId20"/>
    <p:sldId id="282" r:id="rId21"/>
    <p:sldId id="285" r:id="rId22"/>
    <p:sldId id="290" r:id="rId23"/>
    <p:sldId id="295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2C4C75-221A-4F55-BD2A-B327FAF33CFE}" type="datetimeFigureOut">
              <a:rPr lang="ru-RU" smtClean="0"/>
              <a:pPr/>
              <a:t>12.08.2020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6C5AC3-5DD7-4FE1-991B-791B5B9557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5846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6C5AC3-5DD7-4FE1-991B-791B5B955720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674A04-D6BD-4E70-805F-B926094D014A}" type="datetimeFigureOut">
              <a:rPr lang="ru-RU" smtClean="0"/>
              <a:pPr/>
              <a:t>12.08.2020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CDFBDF-5F16-4347-A8DE-54C97EFFAF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674A04-D6BD-4E70-805F-B926094D014A}" type="datetimeFigureOut">
              <a:rPr lang="ru-RU" smtClean="0"/>
              <a:pPr/>
              <a:t>12.08.2020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CDFBDF-5F16-4347-A8DE-54C97EFFAF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674A04-D6BD-4E70-805F-B926094D014A}" type="datetimeFigureOut">
              <a:rPr lang="ru-RU" smtClean="0"/>
              <a:pPr/>
              <a:t>12.08.2020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CDFBDF-5F16-4347-A8DE-54C97EFFAF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674A04-D6BD-4E70-805F-B926094D014A}" type="datetimeFigureOut">
              <a:rPr lang="ru-RU" smtClean="0"/>
              <a:pPr/>
              <a:t>12.08.2020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CDFBDF-5F16-4347-A8DE-54C97EFFAF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674A04-D6BD-4E70-805F-B926094D014A}" type="datetimeFigureOut">
              <a:rPr lang="ru-RU" smtClean="0"/>
              <a:pPr/>
              <a:t>12.08.2020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CDFBDF-5F16-4347-A8DE-54C97EFFAF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674A04-D6BD-4E70-805F-B926094D014A}" type="datetimeFigureOut">
              <a:rPr lang="ru-RU" smtClean="0"/>
              <a:pPr/>
              <a:t>12.08.2020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CDFBDF-5F16-4347-A8DE-54C97EFFAF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674A04-D6BD-4E70-805F-B926094D014A}" type="datetimeFigureOut">
              <a:rPr lang="ru-RU" smtClean="0"/>
              <a:pPr/>
              <a:t>12.08.2020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CDFBDF-5F16-4347-A8DE-54C97EFFAF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674A04-D6BD-4E70-805F-B926094D014A}" type="datetimeFigureOut">
              <a:rPr lang="ru-RU" smtClean="0"/>
              <a:pPr/>
              <a:t>12.08.2020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CDFBDF-5F16-4347-A8DE-54C97EFFAF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674A04-D6BD-4E70-805F-B926094D014A}" type="datetimeFigureOut">
              <a:rPr lang="ru-RU" smtClean="0"/>
              <a:pPr/>
              <a:t>12.08.2020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CDFBDF-5F16-4347-A8DE-54C97EFFAF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674A04-D6BD-4E70-805F-B926094D014A}" type="datetimeFigureOut">
              <a:rPr lang="ru-RU" smtClean="0"/>
              <a:pPr/>
              <a:t>12.08.2020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CDFBDF-5F16-4347-A8DE-54C97EFFAF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674A04-D6BD-4E70-805F-B926094D014A}" type="datetimeFigureOut">
              <a:rPr lang="ru-RU" smtClean="0"/>
              <a:pPr/>
              <a:t>12.08.2020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15CDFBDF-5F16-4347-A8DE-54C97EFFAF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fld id="{24674A04-D6BD-4E70-805F-B926094D014A}" type="datetimeFigureOut">
              <a:rPr lang="ru-RU" smtClean="0"/>
              <a:pPr/>
              <a:t>12.08.2020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fld id="{15CDFBDF-5F16-4347-A8DE-54C97EFFAF0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ransition spd="med">
    <p:dissolve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1" fontAlgn="base" hangingPunct="1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1" fontAlgn="base" hangingPunct="1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www.megabook.ru/MObjects2/data/pict1998/t_053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http://img-fotki.yandex.ru/get/2709/ramzess-rrr.2/0_22101_812a9cbb_XL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http://fotografii-cvetov.ru/img/kostyanika/kostyanika-foto-2.jpg" TargetMode="Externa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hyperlink" Target="http://upload.wikimedia.org/wikipedia/commons/thumb/d/dd/Spider_vdg.jpg/800px-Spider_vdg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png"/><Relationship Id="rId7" Type="http://schemas.openxmlformats.org/officeDocument/2006/relationships/image" Target="../media/image2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8.jpeg"/><Relationship Id="rId7" Type="http://schemas.openxmlformats.org/officeDocument/2006/relationships/image" Target="../media/image2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/>
          <a:srcRect b="68"/>
          <a:stretch>
            <a:fillRect/>
          </a:stretch>
        </p:blipFill>
        <p:spPr bwMode="auto">
          <a:xfrm>
            <a:off x="14882" y="-76175"/>
            <a:ext cx="9144000" cy="693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0" descr="880c37497f4942a794b88501e0ee52f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9017594">
            <a:off x="8556944" y="6111101"/>
            <a:ext cx="500823" cy="45017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67544" y="6105357"/>
            <a:ext cx="453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 </a:t>
            </a:r>
            <a:r>
              <a:rPr lang="ru-RU" sz="2400" b="1" dirty="0" smtClean="0">
                <a:solidFill>
                  <a:schemeClr val="bg1"/>
                </a:solidFill>
              </a:rPr>
              <a:t>ГРУППА № 12 «ДРУЖОК»</a:t>
            </a:r>
            <a:endParaRPr lang="ru-RU" sz="24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pic>
        <p:nvPicPr>
          <p:cNvPr id="7" name="Picture 11" descr="f929098c7f3d75f2a2bfa0744fd0fbc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8839804">
            <a:off x="403186" y="574149"/>
            <a:ext cx="640005" cy="71534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14282" y="357166"/>
            <a:ext cx="8715436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sz="20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ru-RU" sz="7200" b="1" dirty="0" smtClean="0">
                <a:solidFill>
                  <a:schemeClr val="bg1"/>
                </a:solidFill>
                <a:latin typeface="Cambria" pitchFamily="18" charset="0"/>
              </a:rPr>
              <a:t>Там, на неведомых дорожках…</a:t>
            </a:r>
          </a:p>
          <a:p>
            <a:pPr algn="ctr"/>
            <a:endParaRPr lang="ru-RU" dirty="0" smtClean="0">
              <a:solidFill>
                <a:schemeClr val="bg1"/>
              </a:solidFill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 </a:t>
            </a:r>
          </a:p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" name="Picture 5" descr="bird7-14[1]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804013">
            <a:off x="6491154" y="52500"/>
            <a:ext cx="807288" cy="75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 descr="bird7-14[1]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804013">
            <a:off x="7076226" y="537350"/>
            <a:ext cx="925372" cy="867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 descr="bird7-14[1]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804013">
            <a:off x="8208036" y="498166"/>
            <a:ext cx="674651" cy="632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5720" y="3857628"/>
            <a:ext cx="328614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Ответ: </a:t>
            </a:r>
            <a:r>
              <a:rPr lang="ru-RU" sz="3600" b="1" i="1" dirty="0" smtClean="0">
                <a:solidFill>
                  <a:srgbClr val="C00000"/>
                </a:solidFill>
                <a:latin typeface="Cambria" pitchFamily="18" charset="0"/>
              </a:rPr>
              <a:t>подберёзовик</a:t>
            </a:r>
            <a:endParaRPr lang="ru-RU" sz="3600" b="1" i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15816" y="857232"/>
            <a:ext cx="46805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  <a:latin typeface="Cambria" pitchFamily="18" charset="0"/>
              </a:rPr>
              <a:t>Лета первая примета: под березой, в холодке,</a:t>
            </a:r>
          </a:p>
          <a:p>
            <a:pPr algn="ctr"/>
            <a:r>
              <a:rPr lang="ru-RU" sz="2400" b="1" dirty="0" smtClean="0">
                <a:solidFill>
                  <a:schemeClr val="accent1"/>
                </a:solidFill>
                <a:latin typeface="Cambria" pitchFamily="18" charset="0"/>
              </a:rPr>
              <a:t>Гриб коричневого цвета на пятнистом корешке.</a:t>
            </a:r>
            <a:endParaRPr lang="ru-RU" sz="2400" b="1" dirty="0">
              <a:solidFill>
                <a:schemeClr val="accent1"/>
              </a:solidFill>
              <a:latin typeface="Cambria" pitchFamily="18" charset="0"/>
            </a:endParaRPr>
          </a:p>
        </p:txBody>
      </p:sp>
      <p:pic>
        <p:nvPicPr>
          <p:cNvPr id="10" name="Picture 2" descr="Картинка 4 из 235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2786058"/>
            <a:ext cx="4857752" cy="36433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712935" y="251638"/>
            <a:ext cx="45069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3600" kern="0" cap="all" dirty="0">
                <a:solidFill>
                  <a:srgbClr val="04617B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</a:rPr>
              <a:t>Отгадай загадку</a:t>
            </a:r>
            <a:endParaRPr lang="ru-RU" kern="0" dirty="0">
              <a:solidFill>
                <a:sysClr val="windowText" lastClr="000000"/>
              </a:solidFill>
            </a:endParaRPr>
          </a:p>
        </p:txBody>
      </p:sp>
      <p:pic>
        <p:nvPicPr>
          <p:cNvPr id="11" name="Рисунок 10" descr="06b4bd30b031_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669954"/>
            <a:ext cx="1749282" cy="194421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2910" y="1357298"/>
            <a:ext cx="564360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Вдоль лесных дорожек</a:t>
            </a:r>
          </a:p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Много белых ножек, </a:t>
            </a:r>
          </a:p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В шляпках разноцветных, </a:t>
            </a:r>
          </a:p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Издали заметных.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4414" y="4513401"/>
            <a:ext cx="264320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Ответ: </a:t>
            </a:r>
            <a:r>
              <a:rPr lang="ru-RU" sz="3600" b="1" i="1" dirty="0" smtClean="0">
                <a:solidFill>
                  <a:srgbClr val="C00000"/>
                </a:solidFill>
                <a:latin typeface="Cambria" pitchFamily="18" charset="0"/>
              </a:rPr>
              <a:t>сыроежки</a:t>
            </a:r>
            <a:endParaRPr lang="ru-RU" sz="3600" b="1" i="1" dirty="0">
              <a:solidFill>
                <a:srgbClr val="C00000"/>
              </a:solidFill>
              <a:latin typeface="Cambria" pitchFamily="18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2"/>
          <a:stretch>
            <a:fillRect/>
          </a:stretch>
        </p:blipFill>
        <p:spPr bwMode="auto">
          <a:xfrm rot="10800000">
            <a:off x="6357950" y="1071546"/>
            <a:ext cx="1928826" cy="55726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1619672" y="279311"/>
            <a:ext cx="44636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3600" kern="0" cap="all" dirty="0">
                <a:solidFill>
                  <a:srgbClr val="04617B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</a:rPr>
              <a:t>Отгадай загадку</a:t>
            </a:r>
            <a:endParaRPr lang="ru-RU" kern="0" dirty="0">
              <a:solidFill>
                <a:sysClr val="windowText" lastClr="000000"/>
              </a:solidFill>
            </a:endParaRPr>
          </a:p>
        </p:txBody>
      </p:sp>
      <p:pic>
        <p:nvPicPr>
          <p:cNvPr id="11" name="Рисунок 10" descr="06b4bd30b031_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3" y="0"/>
            <a:ext cx="1512169" cy="155679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85852" y="642918"/>
            <a:ext cx="75724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С этим стройным деревцем часто сравнивают стройных девушек. </a:t>
            </a:r>
            <a:endParaRPr lang="en-US" sz="3200" b="1" dirty="0" smtClean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А ещё на коре этого дерева в старину писали, используя её вместо бумаги. Что это за дерево?</a:t>
            </a:r>
            <a:endParaRPr lang="ru-RU" sz="3600" b="1" dirty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4348" y="4572008"/>
            <a:ext cx="35004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Ответ: </a:t>
            </a:r>
          </a:p>
          <a:p>
            <a:r>
              <a:rPr lang="ru-RU" sz="3600" b="1" i="1" dirty="0" smtClean="0">
                <a:solidFill>
                  <a:srgbClr val="C00000"/>
                </a:solidFill>
                <a:latin typeface="Cambria" pitchFamily="18" charset="0"/>
              </a:rPr>
              <a:t>берёза</a:t>
            </a:r>
            <a:endParaRPr lang="ru-RU" sz="3600" b="1" i="1" dirty="0">
              <a:solidFill>
                <a:srgbClr val="C00000"/>
              </a:solidFill>
              <a:latin typeface="Cambria" pitchFamily="18" charset="0"/>
            </a:endParaRPr>
          </a:p>
        </p:txBody>
      </p:sp>
      <p:pic>
        <p:nvPicPr>
          <p:cNvPr id="7170" name="Picture 2" descr="D:\экологическая тропа 3\Экология\фото\IMG_17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3286124"/>
            <a:ext cx="2678993" cy="357187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06b4bd30b031_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3" y="0"/>
            <a:ext cx="1512169" cy="155679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6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8662" y="785795"/>
            <a:ext cx="7286676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u="sng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О каком дереве идёт речь?</a:t>
            </a:r>
          </a:p>
          <a:p>
            <a:pPr algn="ctr"/>
            <a:endParaRPr lang="ru-RU" sz="3600" b="1" i="1" dirty="0" smtClean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Среди лета метелица,</a:t>
            </a:r>
          </a:p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Снег летит и стелется.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10" y="4286256"/>
            <a:ext cx="30718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Ответ: </a:t>
            </a:r>
          </a:p>
          <a:p>
            <a:r>
              <a:rPr lang="ru-RU" sz="3600" b="1" i="1" dirty="0" smtClean="0">
                <a:solidFill>
                  <a:srgbClr val="C00000"/>
                </a:solidFill>
                <a:latin typeface="Cambria" pitchFamily="18" charset="0"/>
              </a:rPr>
              <a:t>тополь </a:t>
            </a:r>
            <a:endParaRPr lang="ru-RU" sz="3600" b="1" i="1" dirty="0">
              <a:solidFill>
                <a:srgbClr val="C00000"/>
              </a:solidFill>
              <a:latin typeface="Cambria" pitchFamily="18" charset="0"/>
            </a:endParaRPr>
          </a:p>
        </p:txBody>
      </p:sp>
      <p:pic>
        <p:nvPicPr>
          <p:cNvPr id="6" name="i-main-pic" descr="Картинка 1 из 104143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286124"/>
            <a:ext cx="2714644" cy="33575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perspectiveLeft"/>
            <a:lightRig rig="threePt" dir="t"/>
          </a:scene3d>
        </p:spPr>
      </p:pic>
      <p:pic>
        <p:nvPicPr>
          <p:cNvPr id="8" name="Рисунок 7" descr="06b4bd30b031_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2577" y="2322830"/>
            <a:ext cx="1512169" cy="155679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7158" y="3929066"/>
            <a:ext cx="41434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Ответ:</a:t>
            </a:r>
          </a:p>
          <a:p>
            <a:r>
              <a:rPr lang="ru-RU" sz="3600" b="1" i="1" dirty="0" smtClean="0">
                <a:solidFill>
                  <a:srgbClr val="C00000"/>
                </a:solidFill>
                <a:latin typeface="Cambria" pitchFamily="18" charset="0"/>
              </a:rPr>
              <a:t> волк</a:t>
            </a:r>
            <a:endParaRPr lang="ru-RU" sz="3600" b="1" i="1" u="sng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42976" y="1000108"/>
            <a:ext cx="76438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Этот зверь живет далеко от проезжих дорог и людских селений. Его называют лесным разбойником</a:t>
            </a:r>
            <a:r>
              <a:rPr lang="ru-RU" sz="3200" b="1" dirty="0" smtClean="0">
                <a:solidFill>
                  <a:schemeClr val="accent1"/>
                </a:solidFill>
                <a:latin typeface="Cambria" pitchFamily="18" charset="0"/>
              </a:rPr>
              <a:t>.</a:t>
            </a:r>
            <a:endParaRPr lang="ru-RU" sz="3200" b="1" dirty="0">
              <a:solidFill>
                <a:schemeClr val="accent1"/>
              </a:solidFill>
              <a:latin typeface="Cambria" pitchFamily="18" charset="0"/>
            </a:endParaRPr>
          </a:p>
        </p:txBody>
      </p:sp>
      <p:pic>
        <p:nvPicPr>
          <p:cNvPr id="10" name="Picture 4" descr="D:\картинки\Аня\vol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040136">
            <a:off x="2955252" y="3099372"/>
            <a:ext cx="4134732" cy="33077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06b4bd30b031_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9949" y="201996"/>
            <a:ext cx="1512169" cy="155679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9553" y="3212977"/>
            <a:ext cx="28349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Ответ:</a:t>
            </a:r>
          </a:p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ru-RU" sz="4000" b="1" i="1" dirty="0" smtClean="0">
                <a:solidFill>
                  <a:srgbClr val="C00000"/>
                </a:solidFill>
                <a:latin typeface="Cambria" pitchFamily="18" charset="0"/>
              </a:rPr>
              <a:t>медведь</a:t>
            </a:r>
            <a:endParaRPr lang="ru-RU" sz="4000" b="1" i="1" u="sng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28728" y="1214422"/>
            <a:ext cx="67866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b="1" dirty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>
            <a:lum bright="-6000" contrast="10000"/>
          </a:blip>
          <a:stretch>
            <a:fillRect/>
          </a:stretch>
        </p:blipFill>
        <p:spPr>
          <a:xfrm>
            <a:off x="4427984" y="2500306"/>
            <a:ext cx="4429156" cy="41245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 descr="06b4bd30b031_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9949" y="201996"/>
            <a:ext cx="1512169" cy="155679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28728" y="352647"/>
            <a:ext cx="3005041" cy="304698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40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Кто в лесу глухом живет,</a:t>
            </a:r>
          </a:p>
          <a:p>
            <a:pPr lvl="0" algn="ctr"/>
            <a:r>
              <a:rPr lang="ru-RU" sz="240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Неуклюжий, косолапый?</a:t>
            </a:r>
          </a:p>
          <a:p>
            <a:pPr lvl="0" algn="ctr"/>
            <a:r>
              <a:rPr lang="ru-RU" sz="240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Летом ест малину, мед, </a:t>
            </a:r>
          </a:p>
          <a:p>
            <a:pPr lvl="0" algn="ctr"/>
            <a:r>
              <a:rPr lang="ru-RU" sz="240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 зимой сосет он лапу. 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8596" y="4143380"/>
            <a:ext cx="23574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Ответ:</a:t>
            </a:r>
            <a:r>
              <a:rPr lang="ru-RU" sz="4000" b="1" i="1" dirty="0" smtClean="0">
                <a:latin typeface="Cambria" pitchFamily="18" charset="0"/>
              </a:rPr>
              <a:t> </a:t>
            </a:r>
          </a:p>
          <a:p>
            <a:pPr algn="ctr"/>
            <a:r>
              <a:rPr lang="ru-RU" sz="4000" b="1" i="1" dirty="0" smtClean="0">
                <a:solidFill>
                  <a:srgbClr val="C00000"/>
                </a:solidFill>
                <a:latin typeface="Cambria" pitchFamily="18" charset="0"/>
              </a:rPr>
              <a:t>лось</a:t>
            </a:r>
            <a:endParaRPr lang="ru-RU" sz="4000" b="1" i="1" u="sng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00166" y="714356"/>
            <a:ext cx="657229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Хоть верь, хоть не верь:</a:t>
            </a:r>
          </a:p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Пробегал по лесу зверь,</a:t>
            </a:r>
          </a:p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Нёс на лбу он неспроста</a:t>
            </a:r>
          </a:p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Два развесистых куста.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</p:txBody>
      </p:sp>
      <p:pic>
        <p:nvPicPr>
          <p:cNvPr id="9" name="Picture 5" descr="D:\картинки\Аня\lo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3000372"/>
            <a:ext cx="5117634" cy="35004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 descr="06b4bd30b031_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9949" y="201996"/>
            <a:ext cx="1512169" cy="155679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85852" y="1000108"/>
            <a:ext cx="72866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400" b="1" i="1" dirty="0">
              <a:solidFill>
                <a:schemeClr val="accent1"/>
              </a:solidFill>
              <a:latin typeface="Cambr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6" y="3214686"/>
            <a:ext cx="40005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Ответ: </a:t>
            </a:r>
            <a:r>
              <a:rPr lang="ru-RU" sz="4400" b="1" i="1" dirty="0" smtClean="0">
                <a:solidFill>
                  <a:srgbClr val="C00000"/>
                </a:solidFill>
                <a:latin typeface="Cambria" pitchFamily="18" charset="0"/>
              </a:rPr>
              <a:t>кукушка</a:t>
            </a:r>
            <a:endParaRPr lang="ru-RU" sz="4400" b="1" i="1" u="sng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71604" y="642918"/>
            <a:ext cx="564360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Какая птица подбрасывает яйца в чужие гнёзда?</a:t>
            </a:r>
            <a:endParaRPr lang="ru-RU" sz="3600" b="1" dirty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</p:txBody>
      </p:sp>
      <p:pic>
        <p:nvPicPr>
          <p:cNvPr id="8" name="Рисунок 7" descr="Описание: Картинка 9 из 44039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37048">
            <a:off x="5056247" y="2666012"/>
            <a:ext cx="2867025" cy="3787061"/>
          </a:xfrm>
          <a:prstGeom prst="round2DiagRect">
            <a:avLst>
              <a:gd name="adj1" fmla="val 8827"/>
              <a:gd name="adj2" fmla="val 0"/>
            </a:avLst>
          </a:prstGeom>
          <a:ln w="88900" cap="sq">
            <a:solidFill>
              <a:schemeClr val="bg2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 descr="06b4bd30b031_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779985"/>
            <a:ext cx="1512169" cy="155679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28596" y="4286256"/>
            <a:ext cx="33575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Ответ:</a:t>
            </a:r>
            <a:r>
              <a:rPr lang="ru-RU" sz="3600" i="1" dirty="0" smtClean="0">
                <a:latin typeface="Cambria" pitchFamily="18" charset="0"/>
              </a:rPr>
              <a:t> </a:t>
            </a:r>
            <a:r>
              <a:rPr lang="ru-RU" sz="3600" b="1" i="1" dirty="0" smtClean="0">
                <a:solidFill>
                  <a:srgbClr val="C00000"/>
                </a:solidFill>
                <a:latin typeface="Cambria" pitchFamily="18" charset="0"/>
              </a:rPr>
              <a:t>Глухарь</a:t>
            </a:r>
            <a:endParaRPr lang="ru-RU" sz="3600" b="1" i="1" u="sng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728" y="857232"/>
            <a:ext cx="68580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Кто такой «лесной петух»? </a:t>
            </a: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  </a:t>
            </a:r>
            <a:endParaRPr lang="ru-RU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Picture 4" descr="http://im6-tub.yandex.net/i?id=94597541&amp;tov=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2500306"/>
            <a:ext cx="3920721" cy="40147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 descr="06b4bd30b031_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779984"/>
            <a:ext cx="1855869" cy="1928935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42844" y="4429132"/>
            <a:ext cx="31432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Ответ:</a:t>
            </a:r>
            <a:r>
              <a:rPr lang="ru-RU" sz="4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600" b="1" i="1" dirty="0" smtClean="0">
                <a:solidFill>
                  <a:srgbClr val="C00000"/>
                </a:solidFill>
                <a:latin typeface="Cambria" pitchFamily="18" charset="0"/>
              </a:rPr>
              <a:t>Подорожник</a:t>
            </a:r>
            <a:endParaRPr lang="ru-RU" sz="3600" b="1" u="sng" dirty="0">
              <a:solidFill>
                <a:schemeClr val="accent1"/>
              </a:solidFill>
              <a:latin typeface="Cambri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57224" y="1071546"/>
            <a:ext cx="77867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Путник часто ранит ноги – вот и лекарь на дороге. 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</p:txBody>
      </p:sp>
      <p:pic>
        <p:nvPicPr>
          <p:cNvPr id="6" name="Picture 2" descr="Картинка 61 из 549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3286116" y="2428868"/>
            <a:ext cx="5286380" cy="396478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06b4bd30b031_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1680855"/>
            <a:ext cx="1855869" cy="1928935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oose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316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57158" y="214290"/>
            <a:ext cx="821537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92D050"/>
                </a:solidFill>
                <a:latin typeface="Cambria" pitchFamily="18" charset="0"/>
              </a:rPr>
              <a:t>Цель:</a:t>
            </a:r>
            <a:r>
              <a:rPr lang="ru-RU" sz="2800" b="1" dirty="0" smtClean="0">
                <a:solidFill>
                  <a:schemeClr val="bg1"/>
                </a:solidFill>
                <a:latin typeface="Cambria" pitchFamily="18" charset="0"/>
              </a:rPr>
              <a:t> обобщить знания о растительном и животном мире лесов; развивать познавательный интерес к природе; воспитывать любовь к природе, лесу</a:t>
            </a:r>
            <a:r>
              <a:rPr lang="ru-RU" sz="2800" dirty="0" smtClean="0">
                <a:solidFill>
                  <a:schemeClr val="bg1"/>
                </a:solidFill>
                <a:latin typeface="Cambria" pitchFamily="18" charset="0"/>
              </a:rPr>
              <a:t>.</a:t>
            </a:r>
            <a:endParaRPr lang="ru-RU" sz="2800" dirty="0">
              <a:solidFill>
                <a:schemeClr val="bg1"/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4282" y="3857628"/>
            <a:ext cx="32147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Ответ:</a:t>
            </a:r>
            <a:r>
              <a:rPr lang="ru-RU" sz="4400" dirty="0" smtClean="0"/>
              <a:t> </a:t>
            </a:r>
            <a:r>
              <a:rPr lang="ru-RU" sz="4000" b="1" dirty="0" smtClean="0">
                <a:solidFill>
                  <a:srgbClr val="C00000"/>
                </a:solidFill>
                <a:latin typeface="Cambria" pitchFamily="18" charset="0"/>
              </a:rPr>
              <a:t>Костянику</a:t>
            </a:r>
            <a:r>
              <a:rPr lang="ru-RU" sz="3600" b="1" i="1" dirty="0" smtClean="0">
                <a:solidFill>
                  <a:schemeClr val="accent1"/>
                </a:solidFill>
                <a:latin typeface="Cambria" pitchFamily="18" charset="0"/>
              </a:rPr>
              <a:t> </a:t>
            </a:r>
            <a:endParaRPr lang="ru-RU" sz="3600" b="1" i="1" u="sng" dirty="0">
              <a:solidFill>
                <a:schemeClr val="accent1"/>
              </a:solidFill>
              <a:latin typeface="Cambr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71604" y="857232"/>
            <a:ext cx="64294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Какую ягоду называют северным гранатом? 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</p:txBody>
      </p:sp>
      <p:pic>
        <p:nvPicPr>
          <p:cNvPr id="8193" name="Picture 1" descr="Костяника фото 2"/>
          <p:cNvPicPr>
            <a:picLocks noChangeAspect="1" noChangeArrowheads="1"/>
          </p:cNvPicPr>
          <p:nvPr/>
        </p:nvPicPr>
        <p:blipFill>
          <a:blip r:embed="rId2" r:link="rId3"/>
          <a:srcRect b="111"/>
          <a:stretch>
            <a:fillRect/>
          </a:stretch>
        </p:blipFill>
        <p:spPr bwMode="auto">
          <a:xfrm>
            <a:off x="3714744" y="2428868"/>
            <a:ext cx="5048286" cy="35719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 descr="06b4bd30b031_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52415" y="19436"/>
            <a:ext cx="1855869" cy="218543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00166" y="1000108"/>
            <a:ext cx="70723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Какая нить в природе самая тонкая?</a:t>
            </a:r>
            <a:endParaRPr lang="ru-RU" sz="4800" b="1" dirty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58" y="3500438"/>
            <a:ext cx="45720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Ответ:</a:t>
            </a:r>
          </a:p>
          <a:p>
            <a:pPr algn="ctr"/>
            <a:r>
              <a:rPr lang="ru-RU" sz="4000" b="1" i="1" dirty="0" smtClean="0">
                <a:latin typeface="Cambria" pitchFamily="18" charset="0"/>
              </a:rPr>
              <a:t> </a:t>
            </a:r>
            <a:r>
              <a:rPr lang="ru-RU" sz="4400" b="1" i="1" dirty="0" smtClean="0">
                <a:solidFill>
                  <a:srgbClr val="C00000"/>
                </a:solidFill>
                <a:latin typeface="Cambria" pitchFamily="18" charset="0"/>
              </a:rPr>
              <a:t>нить паутины</a:t>
            </a:r>
            <a:endParaRPr lang="ru-RU" sz="4000" b="1" i="1" u="sng" dirty="0">
              <a:solidFill>
                <a:srgbClr val="C00000"/>
              </a:solidFill>
              <a:latin typeface="Cambria" pitchFamily="18" charset="0"/>
            </a:endParaRPr>
          </a:p>
        </p:txBody>
      </p:sp>
      <p:pic>
        <p:nvPicPr>
          <p:cNvPr id="7" name="i-main-pic" descr="Картинка 10 из 2379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2571744"/>
            <a:ext cx="3643338" cy="36433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perspectiveLef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 descr="06b4bd30b031_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04" y="332656"/>
            <a:ext cx="1695950" cy="187221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71538" y="1928802"/>
            <a:ext cx="657229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</a:rPr>
              <a:t>Молодцы!</a:t>
            </a:r>
            <a:endParaRPr lang="ru-RU" sz="9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mbria" pitchFamily="18" charset="0"/>
            </a:endParaRPr>
          </a:p>
        </p:txBody>
      </p:sp>
      <p:pic>
        <p:nvPicPr>
          <p:cNvPr id="7" name="Рисунок 6" descr="06b4bd30b031_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332656"/>
            <a:ext cx="1695950" cy="1872218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28728" y="500042"/>
            <a:ext cx="7215238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en-US" sz="1400" b="1" u="sng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342900" indent="-342900" algn="ctr"/>
            <a:endParaRPr lang="ru-RU" b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/>
            <a:endParaRPr lang="ru-RU" b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/>
            <a:endParaRPr lang="ru-RU" b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/>
            <a:endParaRPr lang="ru-RU" b="1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2080816"/>
            <a:ext cx="77048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/>
            <a:r>
              <a:rPr lang="ru-RU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  <a:p>
            <a:pPr marL="342900" lvl="0" indent="-342900" algn="ctr"/>
            <a:endParaRPr lang="ru-RU" b="1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Смешанный лес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34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357290" y="2643182"/>
            <a:ext cx="68580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0F6FC6"/>
                </a:solidFill>
                <a:latin typeface="Cambria" pitchFamily="18" charset="0"/>
              </a:rPr>
              <a:t> </a:t>
            </a:r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116684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prstClr val="white"/>
                </a:solidFill>
              </a:rPr>
              <a:t>. </a:t>
            </a:r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07904" y="2204864"/>
            <a:ext cx="468052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</a:rPr>
              <a:t>Здравствуй лес, дремучий лес,</a:t>
            </a:r>
          </a:p>
          <a:p>
            <a:r>
              <a:rPr lang="ru-RU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</a:rPr>
              <a:t>Полный сказок и чудес!</a:t>
            </a:r>
          </a:p>
          <a:p>
            <a:r>
              <a:rPr lang="ru-RU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</a:rPr>
              <a:t>Ты о чем шумишь </a:t>
            </a:r>
            <a:r>
              <a:rPr lang="ru-RU" sz="24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</a:rPr>
              <a:t>листвою</a:t>
            </a:r>
            <a:endParaRPr lang="ru-RU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/>
            </a:endParaRPr>
          </a:p>
          <a:p>
            <a:r>
              <a:rPr lang="ru-RU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</a:rPr>
              <a:t>Ночью темной, грозовою?</a:t>
            </a:r>
          </a:p>
          <a:p>
            <a:r>
              <a:rPr lang="ru-RU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</a:rPr>
              <a:t>Что там шепчешь на заре,</a:t>
            </a:r>
          </a:p>
          <a:p>
            <a:r>
              <a:rPr lang="ru-RU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</a:rPr>
              <a:t>Весь в росе и в серебре?</a:t>
            </a:r>
          </a:p>
          <a:p>
            <a:r>
              <a:rPr lang="ru-RU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</a:rPr>
              <a:t>Кто в глуши твоей таится?</a:t>
            </a:r>
          </a:p>
          <a:p>
            <a:r>
              <a:rPr lang="ru-RU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</a:rPr>
              <a:t>Что за зверь? Какая птица?</a:t>
            </a:r>
          </a:p>
          <a:p>
            <a:r>
              <a:rPr lang="ru-RU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</a:rPr>
              <a:t>Все открой, не утаи:</a:t>
            </a:r>
          </a:p>
          <a:p>
            <a:r>
              <a:rPr lang="ru-RU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</a:rPr>
              <a:t>Ты же видишь – мы свои!</a:t>
            </a:r>
          </a:p>
          <a:p>
            <a:r>
              <a:rPr lang="ru-RU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</a:rPr>
              <a:t>                   С. </a:t>
            </a:r>
            <a:r>
              <a:rPr lang="ru-RU" sz="24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</a:rPr>
              <a:t>Погореловский</a:t>
            </a:r>
            <a:r>
              <a:rPr lang="ru-RU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93455665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755576" y="476672"/>
            <a:ext cx="7790027" cy="1080120"/>
          </a:xfrm>
          <a:prstGeom prst="rect">
            <a:avLst/>
          </a:prstGeom>
          <a:gradFill rotWithShape="1">
            <a:gsLst>
              <a:gs pos="0">
                <a:srgbClr val="7CCA62">
                  <a:tint val="30000"/>
                  <a:satMod val="250000"/>
                </a:srgbClr>
              </a:gs>
              <a:gs pos="72000">
                <a:srgbClr val="7CCA62">
                  <a:tint val="75000"/>
                  <a:satMod val="210000"/>
                </a:srgbClr>
              </a:gs>
              <a:gs pos="100000">
                <a:srgbClr val="7CCA62">
                  <a:tint val="85000"/>
                  <a:satMod val="210000"/>
                </a:srgbClr>
              </a:gs>
            </a:gsLst>
            <a:lin ang="5400000" scaled="1"/>
          </a:gradFill>
          <a:ln w="10000" cap="flat" cmpd="sng" algn="ctr">
            <a:solidFill>
              <a:srgbClr val="7CCA62"/>
            </a:solidFill>
            <a:prstDash val="solid"/>
          </a:ln>
          <a:effectLst>
            <a:outerShdw blurRad="76200" dist="50800" dir="5400000" rotWithShape="0">
              <a:srgbClr val="4E3B30">
                <a:alpha val="60000"/>
              </a:srgbClr>
            </a:outerShdw>
          </a:effectLst>
        </p:spPr>
        <p:txBody>
          <a:bodyPr vert="horz" anchor="ctr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dk1"/>
                </a:solidFill>
                <a:effectLst>
                  <a:reflection blurRad="12700" stA="48000" endA="300" endPos="55000" dir="5400000" sy="-90000" algn="bl" rotWithShape="0"/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all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Franklin Gothic Book"/>
                <a:ea typeface="+mn-ea"/>
                <a:cs typeface="+mn-cs"/>
              </a:rPr>
              <a:t>Дидактическая игра</a:t>
            </a:r>
            <a:br>
              <a:rPr kumimoji="0" lang="ru-RU" sz="3600" b="0" i="0" u="none" strike="noStrike" kern="1200" cap="all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Franklin Gothic Book"/>
                <a:ea typeface="+mn-ea"/>
                <a:cs typeface="+mn-cs"/>
              </a:rPr>
            </a:br>
            <a:r>
              <a:rPr kumimoji="0" lang="ru-RU" sz="3600" b="0" i="0" u="none" strike="noStrike" kern="1200" cap="all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Franklin Gothic Book"/>
                <a:ea typeface="+mn-ea"/>
                <a:cs typeface="+mn-cs"/>
              </a:rPr>
              <a:t>  «В гостях у лесовичка»</a:t>
            </a:r>
            <a:endParaRPr kumimoji="0" lang="ru-RU" sz="3600" b="0" i="0" u="none" strike="noStrike" kern="1200" cap="all" spc="0" normalizeH="0" baseline="0" noProof="0" dirty="0">
              <a:ln>
                <a:noFill/>
              </a:ln>
              <a:solidFill>
                <a:sysClr val="windowText" lastClr="00000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Franklin Gothic Book"/>
              <a:ea typeface="+mn-ea"/>
              <a:cs typeface="+mn-cs"/>
            </a:endParaRPr>
          </a:p>
        </p:txBody>
      </p:sp>
      <p:pic>
        <p:nvPicPr>
          <p:cNvPr id="6" name="Рисунок 5" descr="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649796"/>
            <a:ext cx="3816424" cy="2304256"/>
          </a:xfrm>
          <a:prstGeom prst="rect">
            <a:avLst/>
          </a:prstGeom>
          <a:solidFill>
            <a:sysClr val="windowText" lastClr="000000"/>
          </a:solidFill>
          <a:ln w="25400" cap="flat" cmpd="sng" algn="ctr">
            <a:solidFill>
              <a:sysClr val="windowText" lastClr="000000">
                <a:shade val="50000"/>
              </a:sysClr>
            </a:solidFill>
            <a:prstDash val="solid"/>
          </a:ln>
          <a:effectLst/>
        </p:spPr>
      </p:pic>
      <p:pic>
        <p:nvPicPr>
          <p:cNvPr id="7" name="Содержимое 3" descr="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728" y="4123176"/>
            <a:ext cx="3890071" cy="2358262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</p:pic>
      <p:pic>
        <p:nvPicPr>
          <p:cNvPr id="8" name="Рисунок 7" descr="3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50588" y="1649796"/>
            <a:ext cx="4064815" cy="2304256"/>
          </a:xfrm>
          <a:prstGeom prst="rect">
            <a:avLst/>
          </a:prstGeom>
          <a:solidFill>
            <a:sysClr val="windowText" lastClr="000000"/>
          </a:solidFill>
          <a:ln w="25400" cap="flat" cmpd="sng" algn="ctr">
            <a:solidFill>
              <a:sysClr val="windowText" lastClr="000000">
                <a:shade val="50000"/>
              </a:sysClr>
            </a:solidFill>
            <a:prstDash val="solid"/>
          </a:ln>
          <a:effectLst/>
        </p:spPr>
      </p:pic>
      <p:pic>
        <p:nvPicPr>
          <p:cNvPr id="9" name="Рисунок 8" descr="3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50589" y="4123176"/>
            <a:ext cx="4064813" cy="2358262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</p:pic>
      <p:pic>
        <p:nvPicPr>
          <p:cNvPr id="11" name="Рисунок 10" descr="06b4bd30b031_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59806" y="2647782"/>
            <a:ext cx="2265986" cy="2160240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85720" y="4286256"/>
            <a:ext cx="28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600" b="1" i="1" u="sng" dirty="0">
              <a:solidFill>
                <a:srgbClr val="C00000"/>
              </a:solidFill>
              <a:latin typeface="Cambria" pitchFamily="18" charset="0"/>
            </a:endParaRPr>
          </a:p>
        </p:txBody>
      </p:sp>
      <p:pic>
        <p:nvPicPr>
          <p:cNvPr id="14" name="Содержимое 3" descr="01lab949v12219756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5166" y="1273072"/>
            <a:ext cx="3573109" cy="2448272"/>
          </a:xfrm>
          <a:prstGeom prst="rect">
            <a:avLst/>
          </a:prstGeom>
          <a:solidFill>
            <a:srgbClr val="0BD0D9"/>
          </a:solidFill>
          <a:ln w="25400" cap="flat" cmpd="sng" algn="ctr">
            <a:solidFill>
              <a:srgbClr val="0BD0D9">
                <a:shade val="50000"/>
              </a:srgbClr>
            </a:solidFill>
            <a:prstDash val="solid"/>
          </a:ln>
          <a:effectLst/>
        </p:spPr>
      </p:pic>
      <p:sp>
        <p:nvSpPr>
          <p:cNvPr id="13" name="Прямоугольник 12"/>
          <p:cNvSpPr/>
          <p:nvPr/>
        </p:nvSpPr>
        <p:spPr>
          <a:xfrm>
            <a:off x="1714480" y="378550"/>
            <a:ext cx="70339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3600" kern="0" cap="all" dirty="0">
                <a:solidFill>
                  <a:srgbClr val="04617B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</a:rPr>
              <a:t>Найди хвойное дерево</a:t>
            </a:r>
            <a:endParaRPr lang="ru-RU" kern="0" dirty="0">
              <a:solidFill>
                <a:sysClr val="windowText" lastClr="000000"/>
              </a:solidFill>
            </a:endParaRPr>
          </a:p>
        </p:txBody>
      </p:sp>
      <p:pic>
        <p:nvPicPr>
          <p:cNvPr id="15" name="Рисунок 14" descr="scrn_big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9514" y="4005064"/>
            <a:ext cx="3620437" cy="259228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pic>
        <p:nvPicPr>
          <p:cNvPr id="16" name="Рисунок 15" descr="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02107" y="1275981"/>
            <a:ext cx="3672408" cy="2448272"/>
          </a:xfrm>
          <a:prstGeom prst="rect">
            <a:avLst/>
          </a:prstGeom>
          <a:solidFill>
            <a:srgbClr val="0BD0D9"/>
          </a:solidFill>
          <a:ln w="25400" cap="flat" cmpd="sng" algn="ctr">
            <a:solidFill>
              <a:srgbClr val="0BD0D9">
                <a:shade val="50000"/>
              </a:srgbClr>
            </a:solidFill>
            <a:prstDash val="solid"/>
          </a:ln>
          <a:effectLst/>
        </p:spPr>
      </p:pic>
      <p:pic>
        <p:nvPicPr>
          <p:cNvPr id="17" name="Рисунок 16" descr="978-5-86775-130-2-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88025" y="4005064"/>
            <a:ext cx="3672408" cy="2592288"/>
          </a:xfrm>
          <a:prstGeom prst="rect">
            <a:avLst/>
          </a:prstGeom>
          <a:solidFill>
            <a:srgbClr val="0BD0D9"/>
          </a:solidFill>
          <a:ln w="25400" cap="flat" cmpd="sng" algn="ctr">
            <a:solidFill>
              <a:srgbClr val="0BD0D9">
                <a:shade val="50000"/>
              </a:srgbClr>
            </a:solidFill>
            <a:prstDash val="solid"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132264" y="3671887"/>
            <a:ext cx="81778" cy="49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3171449" y="3356991"/>
            <a:ext cx="914400" cy="32747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осина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6156176" y="3356992"/>
            <a:ext cx="1080120" cy="3148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каштан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2051720" y="6165304"/>
            <a:ext cx="91440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берёза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6228184" y="6165304"/>
            <a:ext cx="1008112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сосна</a:t>
            </a:r>
            <a:endParaRPr lang="ru-RU" dirty="0"/>
          </a:p>
        </p:txBody>
      </p:sp>
      <p:pic>
        <p:nvPicPr>
          <p:cNvPr id="26" name="Рисунок 25" descr="06b4bd30b031_1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147533" y="20677"/>
            <a:ext cx="1428750" cy="1362075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all" spc="0" normalizeH="0" baseline="0" noProof="0" smtClean="0">
                <a:ln>
                  <a:noFill/>
                </a:ln>
                <a:solidFill>
                  <a:srgbClr val="04617B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Franklin Gothic Medium"/>
                <a:ea typeface="+mj-ea"/>
                <a:cs typeface="+mj-cs"/>
              </a:rPr>
              <a:t>Подбери листок к дереву</a:t>
            </a:r>
            <a:endParaRPr kumimoji="0" lang="ru-RU" sz="3600" b="0" i="0" u="none" strike="noStrike" kern="1200" cap="all" spc="0" normalizeH="0" baseline="0" noProof="0" dirty="0">
              <a:ln>
                <a:noFill/>
              </a:ln>
              <a:solidFill>
                <a:srgbClr val="04617B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Franklin Gothic Medium"/>
              <a:ea typeface="+mj-ea"/>
              <a:cs typeface="+mj-cs"/>
            </a:endParaRPr>
          </a:p>
        </p:txBody>
      </p:sp>
      <p:pic>
        <p:nvPicPr>
          <p:cNvPr id="3" name="Рисунок 2" descr="289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1602868"/>
            <a:ext cx="5040560" cy="3888432"/>
          </a:xfrm>
          <a:prstGeom prst="rect">
            <a:avLst/>
          </a:prstGeom>
          <a:solidFill>
            <a:srgbClr val="A5C249"/>
          </a:solidFill>
          <a:ln w="25400" cap="flat" cmpd="sng" algn="ctr">
            <a:solidFill>
              <a:srgbClr val="A5C249">
                <a:shade val="50000"/>
              </a:srgbClr>
            </a:solidFill>
            <a:prstDash val="solid"/>
          </a:ln>
          <a:effectLst/>
        </p:spPr>
      </p:pic>
      <p:pic>
        <p:nvPicPr>
          <p:cNvPr id="4" name="Рисунок 3" descr="06b4bd30b031_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21522" y="5373216"/>
            <a:ext cx="1428750" cy="136207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076056" y="4653136"/>
            <a:ext cx="1080120" cy="72008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Р</a:t>
            </a:r>
            <a:r>
              <a:rPr lang="ru-RU" sz="2000" dirty="0" smtClean="0"/>
              <a:t>ябина</a:t>
            </a:r>
            <a:endParaRPr lang="ru-RU" sz="2000" dirty="0"/>
          </a:p>
        </p:txBody>
      </p:sp>
      <p:pic>
        <p:nvPicPr>
          <p:cNvPr id="6" name="Содержимое 3" descr="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76256" y="1412776"/>
            <a:ext cx="2016224" cy="1428750"/>
          </a:xfrm>
          <a:prstGeom prst="rect">
            <a:avLst/>
          </a:prstGeom>
          <a:solidFill>
            <a:srgbClr val="A5C249"/>
          </a:solidFill>
          <a:ln w="25400" cap="flat" cmpd="sng" algn="ctr">
            <a:solidFill>
              <a:srgbClr val="A5C249">
                <a:shade val="50000"/>
              </a:srgbClr>
            </a:solidFill>
            <a:prstDash val="solid"/>
          </a:ln>
          <a:effectLst/>
        </p:spPr>
      </p:pic>
      <p:pic>
        <p:nvPicPr>
          <p:cNvPr id="7" name="Рисунок 6" descr="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48264" y="3212977"/>
            <a:ext cx="1980824" cy="1512168"/>
          </a:xfrm>
          <a:prstGeom prst="rect">
            <a:avLst/>
          </a:prstGeom>
          <a:solidFill>
            <a:srgbClr val="A5C249"/>
          </a:solidFill>
          <a:ln w="25400" cap="flat" cmpd="sng" algn="ctr">
            <a:solidFill>
              <a:srgbClr val="A5C249">
                <a:shade val="50000"/>
              </a:srgbClr>
            </a:solidFill>
            <a:prstDash val="solid"/>
          </a:ln>
          <a:effectLst/>
        </p:spPr>
      </p:pic>
      <p:pic>
        <p:nvPicPr>
          <p:cNvPr id="8" name="Рисунок 7" descr="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33355" y="5013176"/>
            <a:ext cx="1959125" cy="1440160"/>
          </a:xfrm>
          <a:prstGeom prst="rect">
            <a:avLst/>
          </a:prstGeom>
          <a:solidFill>
            <a:srgbClr val="A5C249"/>
          </a:solidFill>
          <a:ln w="25400" cap="flat" cmpd="sng" algn="ctr">
            <a:solidFill>
              <a:srgbClr val="A5C249">
                <a:shade val="50000"/>
              </a:srgbClr>
            </a:solidFill>
            <a:prstDash val="solid"/>
          </a:ln>
          <a:effectLst/>
        </p:spPr>
      </p:pic>
    </p:spTree>
    <p:extLst>
      <p:ext uri="{BB962C8B-B14F-4D97-AF65-F5344CB8AC3E}">
        <p14:creationId xmlns:p14="http://schemas.microsoft.com/office/powerpoint/2010/main" val="2215752167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620688"/>
            <a:ext cx="5784850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 descr="hi0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67744" y="1916832"/>
            <a:ext cx="4187952" cy="292608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923928" y="4842912"/>
            <a:ext cx="792088" cy="458296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Дуб</a:t>
            </a:r>
            <a:endParaRPr lang="ru-RU" b="1" dirty="0"/>
          </a:p>
        </p:txBody>
      </p:sp>
      <p:pic>
        <p:nvPicPr>
          <p:cNvPr id="7" name="Рисунок 6" descr="1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1916832"/>
            <a:ext cx="1872208" cy="1872208"/>
          </a:xfrm>
          <a:prstGeom prst="rect">
            <a:avLst/>
          </a:prstGeom>
          <a:solidFill>
            <a:srgbClr val="A5C249"/>
          </a:solidFill>
          <a:ln w="25400" cap="flat" cmpd="sng" algn="ctr">
            <a:solidFill>
              <a:srgbClr val="A5C249">
                <a:shade val="50000"/>
              </a:srgbClr>
            </a:solidFill>
            <a:prstDash val="solid"/>
          </a:ln>
          <a:effectLst/>
        </p:spPr>
      </p:pic>
      <p:pic>
        <p:nvPicPr>
          <p:cNvPr id="8" name="Рисунок 7" descr="75094589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520" y="4221088"/>
            <a:ext cx="1872208" cy="1872208"/>
          </a:xfrm>
          <a:prstGeom prst="rect">
            <a:avLst/>
          </a:prstGeom>
          <a:solidFill>
            <a:srgbClr val="A5C249"/>
          </a:solidFill>
          <a:ln w="25400" cap="flat" cmpd="sng" algn="ctr">
            <a:solidFill>
              <a:srgbClr val="A5C249">
                <a:shade val="50000"/>
              </a:srgbClr>
            </a:solidFill>
            <a:prstDash val="solid"/>
          </a:ln>
          <a:effectLst/>
        </p:spPr>
      </p:pic>
      <p:pic>
        <p:nvPicPr>
          <p:cNvPr id="9" name="Рисунок 8" descr="1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76256" y="1988841"/>
            <a:ext cx="1880989" cy="1728192"/>
          </a:xfrm>
          <a:prstGeom prst="rect">
            <a:avLst/>
          </a:prstGeom>
          <a:solidFill>
            <a:srgbClr val="A5C249"/>
          </a:solidFill>
          <a:ln w="25400" cap="flat" cmpd="sng" algn="ctr">
            <a:solidFill>
              <a:srgbClr val="A5C249">
                <a:shade val="50000"/>
              </a:srgbClr>
            </a:solidFill>
            <a:prstDash val="solid"/>
          </a:ln>
          <a:effectLst/>
        </p:spPr>
      </p:pic>
      <p:pic>
        <p:nvPicPr>
          <p:cNvPr id="10" name="Содержимое 3" descr="1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876256" y="4293096"/>
            <a:ext cx="1938139" cy="1800200"/>
          </a:xfrm>
          <a:prstGeom prst="rect">
            <a:avLst/>
          </a:prstGeom>
          <a:solidFill>
            <a:srgbClr val="A5C249"/>
          </a:solidFill>
          <a:ln w="25400" cap="flat" cmpd="sng" algn="ctr">
            <a:solidFill>
              <a:srgbClr val="A5C249">
                <a:shade val="50000"/>
              </a:srgbClr>
            </a:solidFill>
            <a:prstDash val="solid"/>
          </a:ln>
          <a:effectLst/>
        </p:spPr>
      </p:pic>
      <p:pic>
        <p:nvPicPr>
          <p:cNvPr id="11" name="Рисунок 10" descr="06b4bd30b031_1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51520" y="332656"/>
            <a:ext cx="1428750" cy="136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867803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23728" y="296000"/>
            <a:ext cx="57606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3600" kern="0" cap="all" dirty="0">
                <a:solidFill>
                  <a:srgbClr val="04617B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</a:rPr>
              <a:t>Подбери плод к дереву</a:t>
            </a:r>
            <a:endParaRPr lang="ru-RU" kern="0" dirty="0">
              <a:solidFill>
                <a:sysClr val="windowText" lastClr="000000"/>
              </a:solidFill>
            </a:endParaRPr>
          </a:p>
        </p:txBody>
      </p:sp>
      <p:pic>
        <p:nvPicPr>
          <p:cNvPr id="4" name="Рисунок 3" descr="7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1840" y="1340768"/>
            <a:ext cx="2448272" cy="348467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893767" y="4905039"/>
            <a:ext cx="822249" cy="432048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Ель</a:t>
            </a:r>
            <a:endParaRPr lang="ru-RU" dirty="0"/>
          </a:p>
        </p:txBody>
      </p:sp>
      <p:pic>
        <p:nvPicPr>
          <p:cNvPr id="6" name="Рисунок 5" descr="1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1370148"/>
            <a:ext cx="2016224" cy="2016224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0F6FC6"/>
            </a:solidFill>
            <a:prstDash val="solid"/>
          </a:ln>
          <a:effectLst/>
        </p:spPr>
      </p:pic>
      <p:pic>
        <p:nvPicPr>
          <p:cNvPr id="7" name="Рисунок 6" descr="75094589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3568" y="3789040"/>
            <a:ext cx="2016224" cy="1812032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0F6FC6"/>
            </a:solidFill>
            <a:prstDash val="solid"/>
          </a:ln>
          <a:effectLst/>
        </p:spPr>
      </p:pic>
      <p:pic>
        <p:nvPicPr>
          <p:cNvPr id="8" name="Рисунок 7" descr="1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84168" y="1306614"/>
            <a:ext cx="2304256" cy="2102424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009DD9"/>
            </a:solidFill>
            <a:prstDash val="solid"/>
          </a:ln>
          <a:effectLst/>
        </p:spPr>
      </p:pic>
      <p:pic>
        <p:nvPicPr>
          <p:cNvPr id="9" name="Содержимое 3" descr="1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90245" y="3862465"/>
            <a:ext cx="2298179" cy="1872208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0F6FC6"/>
            </a:solidFill>
            <a:prstDash val="solid"/>
          </a:ln>
          <a:effectLst/>
        </p:spPr>
      </p:pic>
      <p:pic>
        <p:nvPicPr>
          <p:cNvPr id="10" name="Рисунок 9" descr="06b4bd30b031_1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715145" y="5299760"/>
            <a:ext cx="1428750" cy="136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778979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1680" y="642918"/>
            <a:ext cx="648072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800" b="1" dirty="0" smtClean="0">
                <a:solidFill>
                  <a:srgbClr val="0070C0"/>
                </a:solidFill>
                <a:latin typeface="Cambria" pitchFamily="18" charset="0"/>
              </a:rPr>
              <a:t>Я родился в день дождливый</a:t>
            </a:r>
          </a:p>
          <a:p>
            <a:r>
              <a:rPr lang="ru-RU" sz="2800" b="1" dirty="0" smtClean="0">
                <a:solidFill>
                  <a:srgbClr val="0070C0"/>
                </a:solidFill>
                <a:latin typeface="Cambria" pitchFamily="18" charset="0"/>
              </a:rPr>
              <a:t>Под осиной молодой.</a:t>
            </a:r>
          </a:p>
          <a:p>
            <a:r>
              <a:rPr lang="ru-RU" sz="2800" b="1" dirty="0" smtClean="0">
                <a:solidFill>
                  <a:srgbClr val="0070C0"/>
                </a:solidFill>
                <a:latin typeface="Cambria" pitchFamily="18" charset="0"/>
              </a:rPr>
              <a:t>Круглый, гладенький , красивый</a:t>
            </a:r>
          </a:p>
          <a:p>
            <a:r>
              <a:rPr lang="ru-RU" sz="2800" b="1" dirty="0" smtClean="0">
                <a:solidFill>
                  <a:srgbClr val="0070C0"/>
                </a:solidFill>
                <a:latin typeface="Cambria" pitchFamily="18" charset="0"/>
              </a:rPr>
              <a:t>С ножкой толстой и прямой. </a:t>
            </a:r>
          </a:p>
          <a:p>
            <a:endParaRPr lang="ru-RU" sz="4000" b="1" i="1" dirty="0">
              <a:solidFill>
                <a:schemeClr val="accent1"/>
              </a:solidFill>
              <a:latin typeface="Cambr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910" y="4071942"/>
            <a:ext cx="300039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Ответ:</a:t>
            </a:r>
          </a:p>
          <a:p>
            <a:r>
              <a:rPr lang="ru-RU" sz="3600" b="1" i="1" dirty="0" smtClean="0">
                <a:solidFill>
                  <a:srgbClr val="C00000"/>
                </a:solidFill>
                <a:latin typeface="Cambria" pitchFamily="18" charset="0"/>
              </a:rPr>
              <a:t>подосиновик</a:t>
            </a:r>
            <a:endParaRPr lang="ru-RU" sz="3600" b="1" i="1" dirty="0">
              <a:solidFill>
                <a:srgbClr val="C00000"/>
              </a:solidFill>
              <a:latin typeface="Cambria" pitchFamily="18" charset="0"/>
            </a:endParaRPr>
          </a:p>
        </p:txBody>
      </p:sp>
      <p:pic>
        <p:nvPicPr>
          <p:cNvPr id="10" name="Picture 2" descr="Картинка 20 из 31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2928934"/>
            <a:ext cx="4664334" cy="35004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2267744" y="94820"/>
            <a:ext cx="41764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kern="0" cap="all" dirty="0">
                <a:solidFill>
                  <a:srgbClr val="04617B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</a:rPr>
              <a:t>Отгадай загадку</a:t>
            </a:r>
            <a:endParaRPr lang="ru-RU" sz="1600" kern="0" dirty="0">
              <a:solidFill>
                <a:sysClr val="windowText" lastClr="000000"/>
              </a:solidFill>
            </a:endParaRPr>
          </a:p>
        </p:txBody>
      </p:sp>
      <p:pic>
        <p:nvPicPr>
          <p:cNvPr id="11" name="Рисунок 10" descr="06b4bd30b031_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71465" y="94820"/>
            <a:ext cx="1428750" cy="1362075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День учителя</Template>
  <TotalTime>1062</TotalTime>
  <Words>372</Words>
  <Application>Microsoft Office PowerPoint</Application>
  <PresentationFormat>Экран (4:3)</PresentationFormat>
  <Paragraphs>92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Админ</cp:lastModifiedBy>
  <cp:revision>139</cp:revision>
  <dcterms:created xsi:type="dcterms:W3CDTF">2012-01-21T11:47:29Z</dcterms:created>
  <dcterms:modified xsi:type="dcterms:W3CDTF">2020-08-12T20:06:56Z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1599062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D5.0.3</vt:lpwstr>
  </property>
</Properties>
</file>