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1" r:id="rId4"/>
    <p:sldId id="259" r:id="rId5"/>
    <p:sldId id="261" r:id="rId6"/>
    <p:sldId id="263" r:id="rId7"/>
    <p:sldId id="264" r:id="rId8"/>
    <p:sldId id="266" r:id="rId9"/>
    <p:sldId id="268" r:id="rId10"/>
    <p:sldId id="267" r:id="rId11"/>
    <p:sldId id="313" r:id="rId12"/>
    <p:sldId id="269" r:id="rId13"/>
    <p:sldId id="265" r:id="rId14"/>
    <p:sldId id="270" r:id="rId15"/>
    <p:sldId id="303" r:id="rId16"/>
    <p:sldId id="302" r:id="rId17"/>
    <p:sldId id="304" r:id="rId18"/>
    <p:sldId id="305" r:id="rId19"/>
    <p:sldId id="300" r:id="rId20"/>
    <p:sldId id="274" r:id="rId21"/>
    <p:sldId id="275" r:id="rId22"/>
    <p:sldId id="276" r:id="rId23"/>
    <p:sldId id="277" r:id="rId24"/>
    <p:sldId id="278" r:id="rId25"/>
    <p:sldId id="306" r:id="rId26"/>
    <p:sldId id="273" r:id="rId27"/>
    <p:sldId id="279" r:id="rId28"/>
    <p:sldId id="280" r:id="rId29"/>
    <p:sldId id="308" r:id="rId30"/>
    <p:sldId id="281" r:id="rId31"/>
    <p:sldId id="282" r:id="rId32"/>
    <p:sldId id="283" r:id="rId33"/>
    <p:sldId id="286" r:id="rId34"/>
    <p:sldId id="290" r:id="rId35"/>
    <p:sldId id="287" r:id="rId36"/>
    <p:sldId id="288" r:id="rId37"/>
    <p:sldId id="291" r:id="rId38"/>
    <p:sldId id="293" r:id="rId39"/>
    <p:sldId id="285" r:id="rId40"/>
    <p:sldId id="309" r:id="rId41"/>
    <p:sldId id="312" r:id="rId42"/>
    <p:sldId id="307" r:id="rId43"/>
    <p:sldId id="310" r:id="rId44"/>
    <p:sldId id="284" r:id="rId45"/>
    <p:sldId id="311" r:id="rId46"/>
    <p:sldId id="271" r:id="rId47"/>
    <p:sldId id="295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54A3-16F1-4D52-8B0B-DADCF392C3D9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ED4BE-01FD-41BD-BCF7-590BBADF12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64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54A3-16F1-4D52-8B0B-DADCF392C3D9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ED4BE-01FD-41BD-BCF7-590BBADF12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092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54A3-16F1-4D52-8B0B-DADCF392C3D9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ED4BE-01FD-41BD-BCF7-590BBADF12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04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54A3-16F1-4D52-8B0B-DADCF392C3D9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ED4BE-01FD-41BD-BCF7-590BBADF12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93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54A3-16F1-4D52-8B0B-DADCF392C3D9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ED4BE-01FD-41BD-BCF7-590BBADF12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77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54A3-16F1-4D52-8B0B-DADCF392C3D9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ED4BE-01FD-41BD-BCF7-590BBADF12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715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54A3-16F1-4D52-8B0B-DADCF392C3D9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ED4BE-01FD-41BD-BCF7-590BBADF12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004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54A3-16F1-4D52-8B0B-DADCF392C3D9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ED4BE-01FD-41BD-BCF7-590BBADF12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238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54A3-16F1-4D52-8B0B-DADCF392C3D9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ED4BE-01FD-41BD-BCF7-590BBADF12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124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54A3-16F1-4D52-8B0B-DADCF392C3D9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ED4BE-01FD-41BD-BCF7-590BBADF12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70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B54A3-16F1-4D52-8B0B-DADCF392C3D9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ED4BE-01FD-41BD-BCF7-590BBADF12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398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B54A3-16F1-4D52-8B0B-DADCF392C3D9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ED4BE-01FD-41BD-BCF7-590BBADF12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29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aurok.com.ua/uploads/files/41014/86420/92193_html/images/86420.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54"/>
            <a:ext cx="12192000" cy="702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03483" y="1587731"/>
            <a:ext cx="6228757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600" b="1" dirty="0">
                <a:solidFill>
                  <a:srgbClr val="FF0000"/>
                </a:solidFill>
              </a:rPr>
              <a:t>Разработка методических рекомендаций</a:t>
            </a:r>
          </a:p>
          <a:p>
            <a:pPr algn="ctr"/>
            <a:r>
              <a:rPr lang="ru-RU" sz="2600" b="1" dirty="0">
                <a:solidFill>
                  <a:srgbClr val="FF0000"/>
                </a:solidFill>
              </a:rPr>
              <a:t>родителям </a:t>
            </a:r>
            <a:endParaRPr lang="ru-RU" sz="26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FF0000"/>
                </a:solidFill>
              </a:rPr>
              <a:t>по </a:t>
            </a:r>
            <a:r>
              <a:rPr lang="ru-RU" sz="2600" b="1" dirty="0">
                <a:solidFill>
                  <a:srgbClr val="FF0000"/>
                </a:solidFill>
              </a:rPr>
              <a:t>математическому развитию</a:t>
            </a:r>
          </a:p>
          <a:p>
            <a:pPr algn="ctr"/>
            <a:r>
              <a:rPr lang="ru-RU" sz="2600" b="1" dirty="0">
                <a:solidFill>
                  <a:srgbClr val="FF0000"/>
                </a:solidFill>
              </a:rPr>
              <a:t>детей </a:t>
            </a:r>
            <a:endParaRPr lang="ru-RU" sz="26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600" b="1" dirty="0" smtClean="0">
                <a:solidFill>
                  <a:srgbClr val="FF0000"/>
                </a:solidFill>
              </a:rPr>
              <a:t>в </a:t>
            </a:r>
            <a:r>
              <a:rPr lang="ru-RU" sz="2600" b="1" dirty="0">
                <a:solidFill>
                  <a:srgbClr val="FF0000"/>
                </a:solidFill>
              </a:rPr>
              <a:t>условиях </a:t>
            </a:r>
            <a:r>
              <a:rPr lang="ru-RU" sz="2600" b="1" dirty="0" smtClean="0">
                <a:solidFill>
                  <a:srgbClr val="FF0000"/>
                </a:solidFill>
              </a:rPr>
              <a:t>семьи</a:t>
            </a:r>
            <a:endParaRPr lang="ru-RU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9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dou33angarsk.ru/wp-content/uploads/2020/09/9_4_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5" y="1156001"/>
            <a:ext cx="11036531" cy="5701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1098" y="299258"/>
            <a:ext cx="7099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70C0"/>
                </a:solidFill>
              </a:rPr>
              <a:t>БОЛЬШИЕ И МАЛЕНЬКИЕ 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196" y="581891"/>
            <a:ext cx="1754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2 ГОДА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34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kurspresent.ru/assets/images/resources/598/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11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011" y="1072343"/>
            <a:ext cx="11612880" cy="3433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Играем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Предложите ребенку показать куклу большую и маленькую, большую куклу посадить на большой стул, а маленькую на маленький, найти елочку высокую и низкую, пройти по длинной дорожке и по короткой.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с удовольствием действуют с народными игрушками- вкладышами (матрешки, кубы), пирамидками, в конструкции которых заложен принцип учета величины.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656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ds04.infourok.ru/uploads/ex/1363/001890ea-8399f7ea/im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283" y="906088"/>
            <a:ext cx="9906000" cy="557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0283" y="282633"/>
            <a:ext cx="1754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3 ГОДА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67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catherineasquithgallery.com/uploads/posts/2021-02/1613568710_137-p-fon-dlya-prezentatsii-v-detskom-sadu-14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2755" y="1330036"/>
            <a:ext cx="11654445" cy="5281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СОВЕТУЕМ:</a:t>
            </a:r>
            <a:endParaRPr lang="ru-RU" sz="2400" b="1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 Познакомьте ребенка со специальными приемами сравнения групп предметов: наложение (предметы одной группы накладываются на предметы другой); приложение (предметы одной группы подкладываются под предметы другой группы). При этом имейте в виду: вначале знакомите детей с приемами наложения, затем приложения. На начальных этапах предлагайте детям сравнить равные группы предметов, а затем и неравные (елок больше — грибов меньше).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Напоминаем, при сравнении групп предметов дети должны усвоить понятия «помногу», «поровну», «столько - сколько», «больше - меньше».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 Научите ребенка устанавливать равенства между неравными группами предметов: прибавить один предмет к меньшей группе или убрать предмет от большей группы.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часто количество предметов подменяют величиной, им кажется, что больших предметов больше, чем маленьких.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 Покажите детям, что количество предметов не зависит от их величины. Для этого предложите сравнить большие чашки и маленькие.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81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catherineasquithgallery.com/uploads/posts/2021-02/1613568710_137-p-fon-dlya-prezentatsii-v-detskom-sadu-14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2755" y="1197033"/>
            <a:ext cx="11712634" cy="5285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 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Продемонстрируйте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что количество предметов не зависит от их расположения. Для этого одну группу предметов (яблоки) расположите близко друг к другу, а другую - далеко друг от друга.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 Повторите подобные упражнения на другом материале. Еще раз напоминаем: не торопитесь учить детей считать. Усвоение выше перечисленного содержания создает благоприятные условия для осмысленного понимания счета и числа, а не просто механического называния слов-числительных.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этом возрасте (три года) следует учить сравнивать предметы по величине и результаты сравнения называть словами: длинный - короткий, длиннее - короче, шире - уже, выше - ниже и т.д.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 Научите детей правильно показывать протяженность: длину - слева направо, проводя пальчиком по всей длине; ширину - поперечным движением от себя; высоту - снизу вверх.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сравнении предметов по величине следует пользоваться специальными приемами - наложения и приложения.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Следите, чтобы дети результаты сравнения называли правильно: шире — уже, выше — ниже, больше — меньше, одинаковые по величине.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140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lacepic.ru/wp-content/uploads/2021/09/2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2623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lacepic.ru/wp-content/uploads/2021/09/20-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232" y="0"/>
            <a:ext cx="59657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18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documents.infourok.ru/72444d71-5786-43d2-9cde-db9a67e6fd5b/0/slide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186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zharikova-estalsad51.edumsko.ru/uploads/11500/11423/section/533812/slide-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662" y="0"/>
            <a:ext cx="62733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615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s04.infourok.ru/uploads/ex/059d/0019810c-aa993327/1/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680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ds04.infourok.ru/uploads/ex/0c49/001011d8-39a41340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398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catherineasquithgallery.com/uploads/posts/2021-02/1613625374_20-p-fon-dlya-prezentatsii-matematika-v-nachaln-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5869" y="2360815"/>
            <a:ext cx="46800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800" b="1" dirty="0">
                <a:solidFill>
                  <a:srgbClr val="FF0000"/>
                </a:solidFill>
              </a:rPr>
              <a:t>4 ГОДА</a:t>
            </a:r>
          </a:p>
        </p:txBody>
      </p:sp>
    </p:spTree>
    <p:extLst>
      <p:ext uri="{BB962C8B-B14F-4D97-AF65-F5344CB8AC3E}">
        <p14:creationId xmlns:p14="http://schemas.microsoft.com/office/powerpoint/2010/main" val="605453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amafm.ru/wp-content/auploads/738820/nenavyazchivo_mimohod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058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oir.mobi/uploads/posts/2020-01/thumbs/1578218664_19-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35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kurspresent.ru/assets/images/resources/598/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086"/>
            <a:ext cx="12192000" cy="697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9257" y="960632"/>
            <a:ext cx="11737571" cy="5105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Играем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целью развития обследовательских действий хорошо использовать игру «Чудесный мешочек». Покажите и назовите геометрические фигуры, которые кладете в мешочек, вначале 2~3 фигуры, затем 3-5. Предложите ребенку опустить руку в мешочек и, не подглядывая, на ощупь определить, какую геометрическую фигуру он взял, и назвать ее. Более сложный вариант, когда дети, не подглядывая в мешочек, на ощупь отыскивают фигуру, названную взрослым.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закрепления знаний о геометрических фигурах (различать и называть) можете поиграть с детьми в игры: «Найди свое место» (отыскать место, где находится такая же геометрическая фигура, как у него), «Чего не стало» (дети закрывают глаза, взрослый убирает одну фигуру из ряда фигур, открыв глаза, ребенок должен назвать фигуру, которую убрал взрослый).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458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https://ds05.infourok.ru/uploads/ex/0347/000b4de6-94ea8b46/hello_html_58f9af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996" y="399011"/>
            <a:ext cx="5270269" cy="555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fsd.multiurok.ru/html/2017/10/04/s_59d547fa5de86/703661_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48" y="224441"/>
            <a:ext cx="6265896" cy="614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046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fsd.multiurok.ru/html/2019/01/13/s_5c3b28fe06a4d/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911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fs.znanio.ru/d5af0e/77/a8/c3daf058305159b3e0f82365f0591e63d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7" y="764770"/>
            <a:ext cx="5237018" cy="550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cf3.ppt-online.org/files3/slide/w/WZxQM6fohv0LG3SibPjdeEqCVl8m9Fzw2NcDnH/slide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024" y="108065"/>
            <a:ext cx="6210740" cy="6641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467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kurspresent.ru/assets/images/resources/598/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6458" y="1679171"/>
            <a:ext cx="10972800" cy="2835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ИГРАЕМ. 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этого можете провести с ребенком игры: «Купание куклы», «Одевание куклы» (). Этот опыт накапливается в тех условиях, где ребенку приходится выполнять действия, специфичные только для правой руки: во время еды (возьми ложку в правую руку), рисования (возьми карандаш в правую руку, проведи линию слева - направо, нарисуй солнышко вверху и т. д.).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328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documents.infourok.ru/c052c95c-6eb8-4183-9751-9ddcb81a9740/0/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95055" y="1936865"/>
            <a:ext cx="8446862" cy="732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СРЕДНИЙ ДОШКОЛЬНЫЙ ВОЗРАСТ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122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ytimg.com/vi/E0wYOzn8o5Q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613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02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kurspresent.ru/assets/images/resources/598/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751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97279" y="1562793"/>
            <a:ext cx="10232967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ИГРАЕМ. 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Например, надо поставить на стол тарелок столько, сколько членов семьи будут кушать. Для этого надо посчитать, сколько человек будут кушать, а затем отсчитать и поставить столько же тарелок.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1082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kirgizskaski.ru/wp-content/uploads/8/2/0/820601c873e1aee69fb62addb28643df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142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avatars.mds.yandex.net/get-zen_doc/3901320/pub_5f4896a82075da465eb32618_5f48bbe26d467c7b6ef710b0/scale_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19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kartinkin.net/uploads/posts/2020-07/1593721802_39-p-foni-dlya-detskikh-prezentatsii-v-shkolu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9709" y="955965"/>
            <a:ext cx="10498975" cy="489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СОВЕТУЕМ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 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 ребенку, что когда мы хотим знать, сколько предметов, их количество, то считаем - один, два, три и т.д. А когда надо узнать, на котором месте тот или иной предмет, который по счету, то считаем по-другому — первый, второй, третий. Дети должны различать вопросы: сколько предметов или на котором месте, который по счету — и соответственно производить счет.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Объяснить это надо на наглядном материале. При порядковом счете предметы должны отличаться по форме (разные геометрические фигуры), по цвету или по содержанию (разные игрушки, овощи, мебель и т.д.).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Объясните, что количество предметов (например, четыре машины) можно назвать числом четыре, а можно показать цифрой 4.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Обратите внимание, чтобы ребенок различал задания и правильно выполнял: посчитай, сколько карандашей в коробке (один, два, три, четыре, пять карандашей). Назови это количество числом (пять).</a:t>
            </a:r>
          </a:p>
        </p:txBody>
      </p:sp>
    </p:spTree>
    <p:extLst>
      <p:ext uri="{BB962C8B-B14F-4D97-AF65-F5344CB8AC3E}">
        <p14:creationId xmlns:p14="http://schemas.microsoft.com/office/powerpoint/2010/main" val="1368751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kartinkin.net/uploads/posts/2020-07/1593721802_39-p-foni-dlya-detskikh-prezentatsii-v-shkolu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37854" y="1604356"/>
            <a:ext cx="9343506" cy="2048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Покажите цифру, которая соответствует этому количеству карандашей (5). Это позволит научить детей грамотно пользоваться математическими понятиями: количество, число, цифра, учить детей различать и выбирать нужную цифру. Написание цифр — это задача школьной программы.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632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volna.org/wp-content/uploads/2016/09/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2342" y="1853739"/>
            <a:ext cx="10307782" cy="2835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     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этом возрасте дети должны уметь сравнивать группы предметов по количеству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(например, пять цветов и шесть бабочек), определять, что больше, меньше и как можно установить равенство между этими группами (к пяти цветам добавить один цветок, будет поровну по шесть, а можно от шести бабочек отнять одну бабочку и тогда будет поровну по пять).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534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ytimg.com/vi/IQqmuEVDo6k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8" y="1695796"/>
            <a:ext cx="6622473" cy="495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oir.mobi/uploads/posts/2020-01/thumbs/1578218664_19-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5" y="565267"/>
            <a:ext cx="5378333" cy="392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7785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fsd.kopilkaurokov.ru/up/html/2018/12/30/k_5c28f31b30cbc/img_user_file_5c28f31bcc0ef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281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catherineasquithgallery.com/uploads/posts/2021-02/1613657713_110-p-fon-dlya-prezentatsii-po-matematike-dlya-d-1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0036" y="1650244"/>
            <a:ext cx="9850582" cy="3495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СОВЕТУЕМ:</a:t>
            </a:r>
            <a:endParaRPr lang="ru-RU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Следует познакомить детей со свойствами фигур. Квадрат - геометрическая фигура, у которой 4 угла, 4 стороны (предложите детям посчитать) и все стороны равны.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Покажите, как полоской, равной стороне квадрата, можно померить все стороны. Таким образом, дети убеждаются, что все стороны квадрата равны одной и той же полоске, значит, они равны между собой. 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Прямоугольник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геометрическая фигура, у которой, как и у квадрата, 4 угла, 4 стороны, но у прямоугольника противоположные стороны равны (стороны, которые находятся друг против друга).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034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atherineasquithgallery.com/uploads/posts/2021-02/1613685215_7-p-fon-dlya-prezentatsii-konstruirovanie-v-de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29047" y="2146085"/>
            <a:ext cx="8936182" cy="3439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После того как дети усвоят свойства геометрических фигур, подведите их к пониманию, что все предметы окружающей действительности похожи на ту или иную геометрическую фигуру. </a:t>
            </a:r>
            <a:endParaRPr lang="ru-RU" sz="2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Вначале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 находить сходство с фигурами в реальных предметах (носовой платок похож на квадрат, блюдце на круг), а затем в предметах, изображенных на картинках.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44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https://main-cdn.sbermegamarket.ru/hlr-system/1629098/100023395151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1501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s://ds05.infourok.ru/uploads/ex/12ae/0017b95d-98743187/hello_html_8a981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64" y="0"/>
            <a:ext cx="112221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8422" y="1654233"/>
            <a:ext cx="467480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4800" b="1" dirty="0" smtClean="0">
              <a:solidFill>
                <a:srgbClr val="FF0000"/>
              </a:solidFill>
            </a:endParaRPr>
          </a:p>
          <a:p>
            <a:r>
              <a:rPr lang="ru-RU" sz="6600" b="1" dirty="0">
                <a:solidFill>
                  <a:srgbClr val="FF0000"/>
                </a:solidFill>
              </a:rPr>
              <a:t>Дети 5-6 лет</a:t>
            </a:r>
          </a:p>
          <a:p>
            <a:endParaRPr lang="ru-RU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685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9047" y="1787237"/>
            <a:ext cx="8869680" cy="956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kindburg.com/upload/iblock/fbe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31" y="244476"/>
            <a:ext cx="3063944" cy="267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elodiabisera.ru/wa-data/public/blog/data/mainpic/post-153-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084215"/>
            <a:ext cx="5097260" cy="335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virilismed.ru/wp-content/uploads/2019/09/kalendar-min-768x5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422" y="0"/>
            <a:ext cx="4457989" cy="297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kopernik62.ru/pictures/13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717" y="93019"/>
            <a:ext cx="3838632" cy="287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8" descr="https://upload.wikimedia.org/wikipedia/commons/2/25/License_plate_in_Russia2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 descr="https://golden-time.ru/upload/resize_cache/iblock/dea/240_320_2/dea1c9f968040767c88a13d68a2cef9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717" y="2917767"/>
            <a:ext cx="3946294" cy="394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479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atherineasquithgallery.com/uploads/posts/2021-03/1614853058_170-p-foni-dlya-prezentatsii-shkolnie-18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66502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5136" y="1770611"/>
            <a:ext cx="64340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4400" dirty="0">
                <a:solidFill>
                  <a:srgbClr val="FF0000"/>
                </a:solidFill>
                <a:latin typeface="Arial Black" panose="020B0A04020102020204" pitchFamily="34" charset="0"/>
              </a:rPr>
              <a:t>РАННИЙ ВОЗРАСТ</a:t>
            </a:r>
          </a:p>
          <a:p>
            <a:endParaRPr lang="ru-RU" sz="4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2472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https://pickimage.ru/wp-content/uploads/images/detskie/dayoftheweek/dninedeli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 descr="https://xn--d1abkscgpix1e.xn--p1ai/assets/cache/products/900x900/stend-chasti-sutok-400x400-m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6369916" cy="650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avatars.mds.yandex.net/get-zen_doc/1916740/pub_609691cc55f6b84138b34f75_60969af64fade3788b91a6b9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618" y="374072"/>
            <a:ext cx="5370022" cy="63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5571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ds04.infourok.ru/uploads/ex/09b3/00108472-5ef21106/hello_html_m450bad8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5" y="108065"/>
            <a:ext cx="4862946" cy="6708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cdn1.coreapp.ai/uploads/image/162098510743472862609e451342920-%D0%B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674" y="565265"/>
            <a:ext cx="6980326" cy="58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9576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f3.ppt-online.org/files3/slide/k/Kk4FUIlBHdcrZRmPCXvh1QziW2qTpMaw6eV73E/slide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5345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ic.rutubelist.ru/video/41/6a/416a57a288b6ba6e7eb4929f7424adb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2470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3644851_40-p-fon-dlya-prezentatsii-matematika-dlya-dete-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37361" y="1546167"/>
            <a:ext cx="8927868" cy="3898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должен знать ребенок в 5–6 лет</a:t>
            </a:r>
            <a:endParaRPr lang="ru-RU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Считать от 1 до 10 в прямом и обратном порядке, расставлять цифры в правильной последовательности.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Находить пропущенное число, узнавать цифры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Раскладывать 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(составлять)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числа 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400" b="1" i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знать состав числа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4. </a:t>
            </a:r>
            <a:r>
              <a:rPr lang="ru-RU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Различать понятие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«количество»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«число»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«цифра»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Сравнивать количество 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предметов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понимать значение 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математических знаков 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(&gt;, &lt;, 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=)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0556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originals/cd/e1/73/cde173d6e2ddf3f2315a3887ff8dd3c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20735" y="764771"/>
            <a:ext cx="9218814" cy="366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Уравнивать количество 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предметов в группе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Решать простые примеры и задачи на сложение и вычитание.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Ориентация в пространстве и на листе бумаги 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(вправо, влево, посередине, вверху, внизу, спереди, сзади)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9. </a:t>
            </a:r>
            <a:r>
              <a:rPr lang="ru-RU" sz="2400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Узнавать и правильно называть геометрические фигуры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круг, овал, треугольник, квадрат, прямоугольник.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10. </a:t>
            </a:r>
            <a:r>
              <a:rPr lang="ru-RU" sz="2400" b="1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Знать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название времен года, месяцев и частей суток, их последовательность.</a:t>
            </a: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8465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i.pinimg.com/originals/6d/f1/5c/6df15c3bb5a1e90353e05d5dc4931a7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79417" y="516793"/>
            <a:ext cx="9243753" cy="3894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ru-RU" dirty="0">
              <a:solidFill>
                <a:srgbClr val="1B1C2A"/>
              </a:solidFill>
              <a:latin typeface="Open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ru-RU" sz="2800" b="1" u="sng" dirty="0" smtClean="0">
                <a:solidFill>
                  <a:srgbClr val="FF0000"/>
                </a:solidFill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Важно !!!!!</a:t>
            </a:r>
            <a:endParaRPr lang="ru-RU" sz="2800" b="1" u="sng" dirty="0">
              <a:solidFill>
                <a:srgbClr val="FF0000"/>
              </a:solidFill>
              <a:latin typeface="Open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dirty="0" smtClean="0">
                <a:solidFill>
                  <a:srgbClr val="1B1C2A"/>
                </a:solidFill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Исключить </a:t>
            </a:r>
            <a:r>
              <a:rPr lang="ru-RU" sz="1600" b="1" dirty="0">
                <a:solidFill>
                  <a:srgbClr val="1B1C2A"/>
                </a:solidFill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принудительное обучение, задания должны облекаться в игровую форму и носить абсолютно добровольный характер. Помочь ребёнку освоить основные понятия количественного и порядкового счёта, научить различать цвет и форму предметов, ориентироваться в пространстве и во времени можно по дороге домой, на кухне, в процессе прогулки, то есть в обычной повседневной жизни, уделив малышу совсем немного времени.</a:t>
            </a:r>
            <a:endParaRPr lang="ru-RU" sz="1600" b="1" dirty="0">
              <a:solidFill>
                <a:srgbClr val="1B1C2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u="sng" dirty="0" smtClean="0">
                <a:solidFill>
                  <a:srgbClr val="FF0000"/>
                </a:solidFill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Помните !!!!! </a:t>
            </a:r>
            <a:r>
              <a:rPr lang="ru-RU" sz="1600" b="1" dirty="0" smtClean="0">
                <a:solidFill>
                  <a:srgbClr val="1B1C2A"/>
                </a:solidFill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1B1C2A"/>
                </a:solidFill>
                <a:latin typeface="Open Sans"/>
                <a:ea typeface="Times New Roman" panose="02020603050405020304" pitchFamily="18" charset="0"/>
                <a:cs typeface="Times New Roman" panose="02020603050405020304" pitchFamily="18" charset="0"/>
              </a:rPr>
              <a:t>важно не столько дать готовые знания, сколько развить познавательный интерес к математике, привить вкус к самостоятельному преодолению трудностей и поиску правильного решения.</a:t>
            </a:r>
            <a:endParaRPr lang="ru-RU" sz="1600" b="1" dirty="0">
              <a:solidFill>
                <a:srgbClr val="1B1C2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584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s04.infourok.ru/uploads/ex/106f/0006dab6-2afa7fa7/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635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ds04.infourok.ru/uploads/ex/123d/0012d6ec-f2fabf4e/img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851" y="0"/>
            <a:ext cx="94155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570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fs.znanio.ru/methodology/images/e1/b9/e1b9f29f6dfbc305998bf7bfe476889c0559829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587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virtualacademy.ru/files/screenshots/f_5d1124c6561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89"/>
            <a:ext cx="12192000" cy="689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381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3651" y="241069"/>
            <a:ext cx="6770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</a:rPr>
              <a:t>МНОГО МАЛО НИ ОДНОГО</a:t>
            </a:r>
            <a:endParaRPr lang="ru-RU" sz="3600" b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https://kirgizskaski.ru/wp-content/uploads/c/d/a/cda07288b9651ebe174cb807e93aef4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93" y="1130530"/>
            <a:ext cx="11590446" cy="56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208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kurspresent.ru/assets/images/resources/598/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89462" y="1487978"/>
            <a:ext cx="10906298" cy="3007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Играем.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Ребенок вытаскивает игрушки из коробки, затем снова складывает их в коробку, при этом сопровождает свои действия словами - вот, вот, еще, еще... Иногда называет слова- числительные - пять, два... Но ребенок называет их механически, не понимая смысла этих слов. Не торопитесь учить детей считать.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должны понимать, что много игрушек получается, если несколько раз сложить в коробку по одной игрушке. А можно из группы игрушек выделить (взять) один предмет.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80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588</Words>
  <Application>Microsoft Office PowerPoint</Application>
  <PresentationFormat>Широкоэкранный</PresentationFormat>
  <Paragraphs>71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5" baseType="lpstr">
      <vt:lpstr>Arial</vt:lpstr>
      <vt:lpstr>Arial Black</vt:lpstr>
      <vt:lpstr>Calibri</vt:lpstr>
      <vt:lpstr>Calibri Light</vt:lpstr>
      <vt:lpstr>Open Sans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салдаев</dc:creator>
  <cp:lastModifiedBy>андрей салдаев</cp:lastModifiedBy>
  <cp:revision>39</cp:revision>
  <dcterms:created xsi:type="dcterms:W3CDTF">2022-03-16T14:28:07Z</dcterms:created>
  <dcterms:modified xsi:type="dcterms:W3CDTF">2022-03-23T20:18:35Z</dcterms:modified>
</cp:coreProperties>
</file>