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6" r:id="rId13"/>
    <p:sldId id="277" r:id="rId14"/>
    <p:sldId id="278" r:id="rId15"/>
    <p:sldId id="267" r:id="rId16"/>
    <p:sldId id="268" r:id="rId17"/>
    <p:sldId id="269" r:id="rId18"/>
    <p:sldId id="270" r:id="rId19"/>
    <p:sldId id="271" r:id="rId20"/>
    <p:sldId id="279" r:id="rId21"/>
    <p:sldId id="281" r:id="rId22"/>
    <p:sldId id="282" r:id="rId23"/>
    <p:sldId id="283" r:id="rId24"/>
    <p:sldId id="284" r:id="rId25"/>
    <p:sldId id="287" r:id="rId26"/>
    <p:sldId id="285" r:id="rId27"/>
    <p:sldId id="286" r:id="rId28"/>
    <p:sldId id="280" r:id="rId29"/>
    <p:sldId id="288" r:id="rId30"/>
    <p:sldId id="289" r:id="rId31"/>
    <p:sldId id="272" r:id="rId32"/>
    <p:sldId id="273" r:id="rId33"/>
    <p:sldId id="274" r:id="rId34"/>
    <p:sldId id="275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24D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2577-663E-4B4C-BCBB-8A215E2946B4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07E4-C0F4-4A2C-8314-1519AE642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32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2577-663E-4B4C-BCBB-8A215E2946B4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07E4-C0F4-4A2C-8314-1519AE642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6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2577-663E-4B4C-BCBB-8A215E2946B4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07E4-C0F4-4A2C-8314-1519AE642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89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2577-663E-4B4C-BCBB-8A215E2946B4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07E4-C0F4-4A2C-8314-1519AE642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80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2577-663E-4B4C-BCBB-8A215E2946B4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07E4-C0F4-4A2C-8314-1519AE642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13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2577-663E-4B4C-BCBB-8A215E2946B4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07E4-C0F4-4A2C-8314-1519AE642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52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2577-663E-4B4C-BCBB-8A215E2946B4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07E4-C0F4-4A2C-8314-1519AE642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38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2577-663E-4B4C-BCBB-8A215E2946B4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07E4-C0F4-4A2C-8314-1519AE642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02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2577-663E-4B4C-BCBB-8A215E2946B4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07E4-C0F4-4A2C-8314-1519AE642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7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2577-663E-4B4C-BCBB-8A215E2946B4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07E4-C0F4-4A2C-8314-1519AE642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67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2577-663E-4B4C-BCBB-8A215E2946B4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07E4-C0F4-4A2C-8314-1519AE642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21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12577-663E-4B4C-BCBB-8A215E2946B4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E07E4-C0F4-4A2C-8314-1519AE642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721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2787"/>
            <a:ext cx="9150350" cy="68807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5725" y="1986445"/>
            <a:ext cx="4425634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/>
              <a:t>ПРЕЗЕНТАЦИЯ ВОСПИТАТЕЛЯ </a:t>
            </a:r>
          </a:p>
          <a:p>
            <a:pPr algn="ctr"/>
            <a:r>
              <a:rPr lang="ru-RU" sz="2000" dirty="0" smtClean="0"/>
              <a:t>МБДОУ  « Детский сад №10 «СКАЗКА» </a:t>
            </a:r>
          </a:p>
          <a:p>
            <a:pPr algn="ctr"/>
            <a:r>
              <a:rPr lang="ru-RU" sz="2000" dirty="0" smtClean="0"/>
              <a:t>города Алатыря </a:t>
            </a:r>
          </a:p>
          <a:p>
            <a:pPr algn="ctr"/>
            <a:r>
              <a:rPr lang="ru-RU" sz="2000" dirty="0" smtClean="0"/>
              <a:t>Чувашской Республики</a:t>
            </a:r>
            <a:br>
              <a:rPr lang="ru-RU" sz="2000" dirty="0" smtClean="0"/>
            </a:br>
            <a:r>
              <a:rPr lang="ru-RU" sz="2000" dirty="0" smtClean="0"/>
              <a:t>Ивановой А.Ю. на тему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«Умные пальчики»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21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0" y="-39123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79" y="1192442"/>
            <a:ext cx="5052053" cy="37890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212976"/>
            <a:ext cx="4716016" cy="3537012"/>
          </a:xfrm>
          <a:prstGeom prst="rect">
            <a:avLst/>
          </a:prstGeom>
        </p:spPr>
      </p:pic>
      <p:sp>
        <p:nvSpPr>
          <p:cNvPr id="6" name="Лента лицом вниз 5"/>
          <p:cNvSpPr/>
          <p:nvPr/>
        </p:nvSpPr>
        <p:spPr>
          <a:xfrm>
            <a:off x="1619672" y="332656"/>
            <a:ext cx="6454480" cy="612648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шнуровки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987810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73150" cy="6858000"/>
          </a:xfrm>
          <a:prstGeom prst="rect">
            <a:avLst/>
          </a:prstGeom>
        </p:spPr>
      </p:pic>
      <p:sp>
        <p:nvSpPr>
          <p:cNvPr id="3" name="Лента лицом вниз 2"/>
          <p:cNvSpPr/>
          <p:nvPr/>
        </p:nvSpPr>
        <p:spPr>
          <a:xfrm>
            <a:off x="1619672" y="692696"/>
            <a:ext cx="5976664" cy="612648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Игры с мозаикой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" y="2852936"/>
            <a:ext cx="5340085" cy="40050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439" y="1333544"/>
            <a:ext cx="4379979" cy="411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6103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Лента лицом вниз 2"/>
          <p:cNvSpPr/>
          <p:nvPr/>
        </p:nvSpPr>
        <p:spPr>
          <a:xfrm>
            <a:off x="1835696" y="296072"/>
            <a:ext cx="5904656" cy="612648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Игры с крупами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9" y="1052736"/>
            <a:ext cx="5508104" cy="41310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924944"/>
            <a:ext cx="5004048" cy="375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3889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9144000" cy="6858000"/>
          </a:xfrm>
          <a:prstGeom prst="rect">
            <a:avLst/>
          </a:prstGeom>
        </p:spPr>
      </p:pic>
      <p:sp>
        <p:nvSpPr>
          <p:cNvPr id="3" name="Лента лицом вниз 2"/>
          <p:cNvSpPr/>
          <p:nvPr/>
        </p:nvSpPr>
        <p:spPr>
          <a:xfrm>
            <a:off x="1471311" y="152056"/>
            <a:ext cx="6048672" cy="612648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Выкладывание узоров из камней, зерен, ракушек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89" y="764704"/>
            <a:ext cx="4524768" cy="33935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286" y="746992"/>
            <a:ext cx="4572000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615" y="3543840"/>
            <a:ext cx="4418879" cy="331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8223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" y="0"/>
            <a:ext cx="9143873" cy="6858000"/>
          </a:xfrm>
          <a:prstGeom prst="rect">
            <a:avLst/>
          </a:prstGeom>
        </p:spPr>
      </p:pic>
      <p:sp>
        <p:nvSpPr>
          <p:cNvPr id="3" name="Лента лицом вниз 2"/>
          <p:cNvSpPr/>
          <p:nvPr/>
        </p:nvSpPr>
        <p:spPr>
          <a:xfrm>
            <a:off x="1415786" y="242356"/>
            <a:ext cx="5760640" cy="612648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Пальчиковые гимнастики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" y="855004"/>
            <a:ext cx="3846695" cy="28850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479" y="2204864"/>
            <a:ext cx="3803915" cy="28529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624835"/>
            <a:ext cx="4296106" cy="322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897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Лента лицом вниз 3"/>
          <p:cNvSpPr/>
          <p:nvPr/>
        </p:nvSpPr>
        <p:spPr>
          <a:xfrm>
            <a:off x="1528571" y="188640"/>
            <a:ext cx="5976664" cy="612648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Пальчиковый театр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6" y="980728"/>
            <a:ext cx="4539250" cy="34044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189" y="1412776"/>
            <a:ext cx="4347034" cy="32602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858" y="3573016"/>
            <a:ext cx="4606728" cy="345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498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Лента лицом вниз 2"/>
          <p:cNvSpPr/>
          <p:nvPr/>
        </p:nvSpPr>
        <p:spPr>
          <a:xfrm>
            <a:off x="1115616" y="188640"/>
            <a:ext cx="5688632" cy="612648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Су-</a:t>
            </a:r>
            <a:r>
              <a:rPr lang="ru-RU" dirty="0" err="1" smtClean="0"/>
              <a:t>джок</a:t>
            </a:r>
            <a:r>
              <a:rPr lang="ru-RU" dirty="0" smtClean="0"/>
              <a:t> терапия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2" y="864096"/>
            <a:ext cx="3995936" cy="29969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94" y="1124744"/>
            <a:ext cx="2555776" cy="19168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77" y="4077072"/>
            <a:ext cx="2688299" cy="20162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4690"/>
            <a:ext cx="4427984" cy="332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083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93530" cy="6858000"/>
          </a:xfrm>
          <a:prstGeom prst="rect">
            <a:avLst/>
          </a:prstGeom>
        </p:spPr>
      </p:pic>
      <p:sp>
        <p:nvSpPr>
          <p:cNvPr id="3" name="Лента лицом вниз 2"/>
          <p:cNvSpPr/>
          <p:nvPr/>
        </p:nvSpPr>
        <p:spPr>
          <a:xfrm>
            <a:off x="1907704" y="442221"/>
            <a:ext cx="4960568" cy="612648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Игры с прищепками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7" y="1268760"/>
            <a:ext cx="4387989" cy="32909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262219"/>
            <a:ext cx="4788024" cy="359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4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Лента лицом вниз 3"/>
          <p:cNvSpPr/>
          <p:nvPr/>
        </p:nvSpPr>
        <p:spPr>
          <a:xfrm>
            <a:off x="1619672" y="315620"/>
            <a:ext cx="5544616" cy="612648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Логические задачки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9852"/>
            <a:ext cx="4572000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8760"/>
            <a:ext cx="4104456" cy="307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8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Лента лицом вниз 2"/>
          <p:cNvSpPr/>
          <p:nvPr/>
        </p:nvSpPr>
        <p:spPr>
          <a:xfrm>
            <a:off x="1691680" y="764704"/>
            <a:ext cx="5040560" cy="612648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Игры с матрешками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62" y="1935124"/>
            <a:ext cx="3983669" cy="29877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134" y="3347701"/>
            <a:ext cx="4200467" cy="315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6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" y="0"/>
            <a:ext cx="920405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32041" y="1628800"/>
            <a:ext cx="36004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FFFFFF"/>
                </a:solidFill>
              </a:rPr>
              <a:t>Иванова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FFFFFF"/>
                </a:solidFill>
              </a:rPr>
              <a:t>Анастасия Юрьевна</a:t>
            </a:r>
          </a:p>
          <a:p>
            <a:pPr>
              <a:defRPr/>
            </a:pPr>
            <a:r>
              <a:rPr lang="ru-RU" sz="2400" dirty="0">
                <a:solidFill>
                  <a:srgbClr val="FFFFFF"/>
                </a:solidFill>
              </a:rPr>
              <a:t>Воспитатель</a:t>
            </a:r>
          </a:p>
          <a:p>
            <a:pPr>
              <a:defRPr/>
            </a:pPr>
            <a:r>
              <a:rPr lang="ru-RU" sz="2400" dirty="0">
                <a:solidFill>
                  <a:srgbClr val="FFFFFF"/>
                </a:solidFill>
              </a:rPr>
              <a:t>1 квалификационной </a:t>
            </a:r>
            <a:r>
              <a:rPr lang="ru-RU" sz="2400" dirty="0" smtClean="0">
                <a:solidFill>
                  <a:srgbClr val="FFFFFF"/>
                </a:solidFill>
              </a:rPr>
              <a:t>категории.</a:t>
            </a:r>
            <a:endParaRPr lang="ru-RU" sz="2400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ru-RU" sz="2400" dirty="0">
                <a:solidFill>
                  <a:srgbClr val="FFFFFF"/>
                </a:solidFill>
              </a:rPr>
              <a:t>Педагогический стаж работы </a:t>
            </a:r>
            <a:r>
              <a:rPr lang="ru-RU" sz="2400" dirty="0" smtClean="0">
                <a:solidFill>
                  <a:srgbClr val="FFFFFF"/>
                </a:solidFill>
              </a:rPr>
              <a:t>6 лет.</a:t>
            </a:r>
            <a:endParaRPr lang="ru-RU" sz="2400" dirty="0">
              <a:solidFill>
                <a:srgbClr val="FFFFFF"/>
              </a:solidFill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483768" y="20608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26" name="Picture 2" descr="C:\Users\2015\Desktop\DSCN27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2" y="1628800"/>
            <a:ext cx="4512139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1432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78914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4367"/>
            <a:ext cx="4065729" cy="30492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829142"/>
            <a:ext cx="4253634" cy="31902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716633"/>
            <a:ext cx="4032448" cy="3024336"/>
          </a:xfrm>
          <a:prstGeom prst="rect">
            <a:avLst/>
          </a:prstGeom>
        </p:spPr>
      </p:pic>
      <p:sp>
        <p:nvSpPr>
          <p:cNvPr id="7" name="Круглая лента лицом вниз 6"/>
          <p:cNvSpPr/>
          <p:nvPr/>
        </p:nvSpPr>
        <p:spPr>
          <a:xfrm>
            <a:off x="1691680" y="0"/>
            <a:ext cx="5544616" cy="829142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Нетрадиционные  техники рисования.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953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30" y="188640"/>
            <a:ext cx="3936438" cy="29523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551" y="620688"/>
            <a:ext cx="3995936" cy="29969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802353"/>
            <a:ext cx="4028542" cy="302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1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" y="0"/>
            <a:ext cx="9143873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19" y="142621"/>
            <a:ext cx="4093806" cy="30703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153" y="142620"/>
            <a:ext cx="4093807" cy="30703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002" y="3462423"/>
            <a:ext cx="4379979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7" y="0"/>
            <a:ext cx="9092046" cy="6858000"/>
          </a:xfrm>
          <a:prstGeom prst="rect">
            <a:avLst/>
          </a:prstGeom>
        </p:spPr>
      </p:pic>
      <p:sp>
        <p:nvSpPr>
          <p:cNvPr id="3" name="Круглая лента лицом вниз 2"/>
          <p:cNvSpPr/>
          <p:nvPr/>
        </p:nvSpPr>
        <p:spPr>
          <a:xfrm>
            <a:off x="1466090" y="25551"/>
            <a:ext cx="5904656" cy="758952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Нетрадиционные техники аппликации.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24" y="880813"/>
            <a:ext cx="3744416" cy="2808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820498"/>
            <a:ext cx="3888432" cy="29163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159" y="3689125"/>
            <a:ext cx="4046518" cy="303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7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8" y="-87175"/>
            <a:ext cx="9143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48" y="56841"/>
            <a:ext cx="4379979" cy="32849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842" y="404664"/>
            <a:ext cx="4263745" cy="31978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807296"/>
            <a:ext cx="3995936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8" y="10006"/>
            <a:ext cx="9143999" cy="6857999"/>
          </a:xfrm>
          <a:prstGeom prst="rect">
            <a:avLst/>
          </a:prstGeom>
        </p:spPr>
      </p:pic>
      <p:sp>
        <p:nvSpPr>
          <p:cNvPr id="3" name="Круглая лента лицом вниз 2"/>
          <p:cNvSpPr/>
          <p:nvPr/>
        </p:nvSpPr>
        <p:spPr>
          <a:xfrm>
            <a:off x="2123728" y="332656"/>
            <a:ext cx="5472608" cy="758952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Изготовление кукол-</a:t>
            </a:r>
            <a:r>
              <a:rPr lang="ru-RU" dirty="0" err="1" smtClean="0"/>
              <a:t>пеленашек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760"/>
            <a:ext cx="4032448" cy="3024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806" y="3051581"/>
            <a:ext cx="4317929" cy="323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1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561" y="0"/>
            <a:ext cx="9479121" cy="6858000"/>
          </a:xfrm>
          <a:prstGeom prst="rect">
            <a:avLst/>
          </a:prstGeom>
        </p:spPr>
      </p:pic>
      <p:sp>
        <p:nvSpPr>
          <p:cNvPr id="3" name="Круглая лента лицом вниз 2"/>
          <p:cNvSpPr/>
          <p:nvPr/>
        </p:nvSpPr>
        <p:spPr>
          <a:xfrm>
            <a:off x="1259632" y="0"/>
            <a:ext cx="6120680" cy="758952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Пластилинография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80728"/>
            <a:ext cx="6780245" cy="5085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39731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44"/>
            <a:ext cx="9144000" cy="6876288"/>
          </a:xfrm>
          <a:prstGeom prst="rect">
            <a:avLst/>
          </a:prstGeom>
        </p:spPr>
      </p:pic>
      <p:sp>
        <p:nvSpPr>
          <p:cNvPr id="3" name="Круглая лента лицом вниз 2"/>
          <p:cNvSpPr/>
          <p:nvPr/>
        </p:nvSpPr>
        <p:spPr>
          <a:xfrm>
            <a:off x="971600" y="404664"/>
            <a:ext cx="6048672" cy="758952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Игры с конструкторами «Репейник»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62" y="1229985"/>
            <a:ext cx="4180160" cy="31351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341" y="3127495"/>
            <a:ext cx="4187957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2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5024"/>
            <a:ext cx="4283968" cy="32129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227" y="1930524"/>
            <a:ext cx="4572000" cy="3429000"/>
          </a:xfrm>
          <a:prstGeom prst="rect">
            <a:avLst/>
          </a:prstGeom>
        </p:spPr>
      </p:pic>
      <p:sp>
        <p:nvSpPr>
          <p:cNvPr id="8" name="Лента лицом вниз 7"/>
          <p:cNvSpPr/>
          <p:nvPr/>
        </p:nvSpPr>
        <p:spPr>
          <a:xfrm>
            <a:off x="2051720" y="332656"/>
            <a:ext cx="5472608" cy="612648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Игры в центре песка и воды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023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1840" cy="6867144"/>
          </a:xfrm>
          <a:prstGeom prst="rect">
            <a:avLst/>
          </a:prstGeom>
        </p:spPr>
      </p:pic>
      <p:sp>
        <p:nvSpPr>
          <p:cNvPr id="4" name="Круглая лента лицом вниз 3"/>
          <p:cNvSpPr/>
          <p:nvPr/>
        </p:nvSpPr>
        <p:spPr>
          <a:xfrm>
            <a:off x="2123728" y="362894"/>
            <a:ext cx="5400600" cy="758952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Достижения воспитанников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48" y="1259190"/>
            <a:ext cx="7254560" cy="544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55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990"/>
            <a:ext cx="9144000" cy="69429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49382" y="1628800"/>
            <a:ext cx="45550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7030A0"/>
                </a:solidFill>
              </a:rPr>
              <a:t>«Ум ребенка </a:t>
            </a:r>
          </a:p>
          <a:p>
            <a:r>
              <a:rPr lang="ru-RU" sz="3200" b="1" i="1" dirty="0" smtClean="0">
                <a:solidFill>
                  <a:srgbClr val="7030A0"/>
                </a:solidFill>
              </a:rPr>
              <a:t>находится на кончиках </a:t>
            </a:r>
          </a:p>
          <a:p>
            <a:r>
              <a:rPr lang="ru-RU" sz="3200" b="1" i="1" dirty="0" smtClean="0">
                <a:solidFill>
                  <a:srgbClr val="7030A0"/>
                </a:solidFill>
              </a:rPr>
              <a:t>его пальцев»</a:t>
            </a:r>
            <a:br>
              <a:rPr lang="ru-RU" sz="3200" b="1" i="1" dirty="0" smtClean="0">
                <a:solidFill>
                  <a:srgbClr val="7030A0"/>
                </a:solidFill>
              </a:rPr>
            </a:br>
            <a:endParaRPr lang="ru-RU" sz="3200" b="1" i="1" dirty="0" smtClean="0">
              <a:solidFill>
                <a:srgbClr val="7030A0"/>
              </a:solidFill>
            </a:endParaRPr>
          </a:p>
          <a:p>
            <a:pPr algn="r"/>
            <a:r>
              <a:rPr lang="ru-RU" sz="3200" dirty="0" smtClean="0"/>
              <a:t>В.А. Сухомлинский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45" y="1412776"/>
            <a:ext cx="3324892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160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7639"/>
            <a:ext cx="9143999" cy="6868732"/>
          </a:xfrm>
          <a:prstGeom prst="rect">
            <a:avLst/>
          </a:prstGeom>
        </p:spPr>
      </p:pic>
      <p:sp>
        <p:nvSpPr>
          <p:cNvPr id="3" name="Круглая лента лицом вниз 2"/>
          <p:cNvSpPr/>
          <p:nvPr/>
        </p:nvSpPr>
        <p:spPr>
          <a:xfrm>
            <a:off x="1619672" y="188640"/>
            <a:ext cx="6264696" cy="758952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Мои достижения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48" y="1255068"/>
            <a:ext cx="7470576" cy="560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002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58"/>
            <a:ext cx="9119680" cy="6858000"/>
          </a:xfrm>
          <a:prstGeom prst="rect">
            <a:avLst/>
          </a:prstGeom>
        </p:spPr>
      </p:pic>
      <p:sp>
        <p:nvSpPr>
          <p:cNvPr id="3" name="Волна 2"/>
          <p:cNvSpPr/>
          <p:nvPr/>
        </p:nvSpPr>
        <p:spPr>
          <a:xfrm>
            <a:off x="2123728" y="332656"/>
            <a:ext cx="5184576" cy="914400"/>
          </a:xfrm>
          <a:prstGeom prst="wave">
            <a:avLst/>
          </a:prstGeom>
          <a:solidFill>
            <a:srgbClr val="E824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Работа с коллегами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71" y="1247056"/>
            <a:ext cx="3995936" cy="29969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924944"/>
            <a:ext cx="4091947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4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0" y="0"/>
            <a:ext cx="9119680" cy="6858000"/>
          </a:xfrm>
          <a:prstGeom prst="rect">
            <a:avLst/>
          </a:prstGeom>
        </p:spPr>
      </p:pic>
      <p:sp>
        <p:nvSpPr>
          <p:cNvPr id="3" name="Волна 2"/>
          <p:cNvSpPr/>
          <p:nvPr/>
        </p:nvSpPr>
        <p:spPr>
          <a:xfrm>
            <a:off x="2195736" y="476672"/>
            <a:ext cx="5112568" cy="914400"/>
          </a:xfrm>
          <a:prstGeom prst="wave">
            <a:avLst/>
          </a:prstGeom>
          <a:solidFill>
            <a:srgbClr val="E824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Работа с родителями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82841"/>
            <a:ext cx="3995936" cy="29969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881317"/>
            <a:ext cx="3888432" cy="291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7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3" y="0"/>
            <a:ext cx="909957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3686" y="980728"/>
            <a:ext cx="561662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ПЕРСПЕКТИВА</a:t>
            </a:r>
          </a:p>
          <a:p>
            <a:pPr algn="just">
              <a:defRPr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-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Продолжить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знакомить детей с различными техниками продуктивной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деятельности.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  <a:p>
            <a:pPr algn="just">
              <a:defRPr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-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Пополнять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копилку пальчиковых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игр.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  <a:p>
            <a:pPr algn="just">
              <a:defRPr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-Следить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за новыми разработками, пособиями, литературой в области развития мелкой моторики у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детей.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  <a:p>
            <a:pPr algn="just">
              <a:defRPr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-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Осуществлять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тесное  взаимодействие с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семьей.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  <a:p>
            <a:pPr algn="just">
              <a:defRPr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-Расширить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перечень самодельных пособий на развитие мелкой моторики рук, разработав новые. </a:t>
            </a:r>
          </a:p>
          <a:p>
            <a:pPr algn="just">
              <a:defRPr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- Продумать включение пособий на развитие мелкой моторики в непосредственно-образовательную деятельность образовательных областей «Речевое развитие, «Познавательное развитие», «Художественно-эстетическое развитие».</a:t>
            </a:r>
          </a:p>
          <a:p>
            <a:pPr algn="just">
              <a:defRPr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-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Организовать работу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клуба выходного дня «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Оч.умелые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ручки».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499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" y="-6532"/>
            <a:ext cx="9135309" cy="68645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4961" y="980728"/>
            <a:ext cx="497443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CC00"/>
                </a:solidFill>
              </a:rPr>
              <a:t>Спасибо </a:t>
            </a:r>
          </a:p>
          <a:p>
            <a:pPr algn="ctr"/>
            <a:r>
              <a:rPr lang="ru-RU" sz="6600" dirty="0" smtClean="0">
                <a:solidFill>
                  <a:srgbClr val="00CC00"/>
                </a:solidFill>
              </a:rPr>
              <a:t>за внимание.</a:t>
            </a:r>
            <a:endParaRPr lang="ru-RU" sz="6600" dirty="0">
              <a:solidFill>
                <a:srgbClr val="00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89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8" y="0"/>
            <a:ext cx="9159768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093" y="2780928"/>
            <a:ext cx="864204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С самого рождения ребенка развивают его руки. </a:t>
            </a:r>
          </a:p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Поэтому нельзя не отметить всю значимость и актуальность </a:t>
            </a:r>
          </a:p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развития мелкой моторики рук.</a:t>
            </a:r>
          </a:p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Меня, как воспитателя  и маму троих детей  </a:t>
            </a:r>
          </a:p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очень заинтересовала данная тема.</a:t>
            </a:r>
          </a:p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Развитие в дошкольном возрасте – основа всех основ,</a:t>
            </a:r>
          </a:p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именно в этот период происходит закладывание </a:t>
            </a:r>
          </a:p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фундамента знания для дальнейшего обучения.</a:t>
            </a:r>
          </a:p>
          <a:p>
            <a:pPr algn="ctr"/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24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" y="-5080"/>
            <a:ext cx="9137237" cy="6863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55976" y="978624"/>
            <a:ext cx="41764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Цель: 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организация системы работы, 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направленной на развитие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елкой моторики рук 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развитие речи у детей  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дошкольного возраста.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3688" y="31409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/>
          </a:blip>
          <a:srcRect l="12499" r="12499"/>
          <a:stretch>
            <a:fillRect/>
          </a:stretch>
        </p:blipFill>
        <p:spPr>
          <a:xfrm>
            <a:off x="663682" y="2207968"/>
            <a:ext cx="3039274" cy="30392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/>
          </a:blip>
          <a:srcRect l="12499" r="12499"/>
          <a:stretch>
            <a:fillRect/>
          </a:stretch>
        </p:blipFill>
        <p:spPr bwMode="auto">
          <a:xfrm>
            <a:off x="683618" y="2204864"/>
            <a:ext cx="3039274" cy="3039274"/>
          </a:xfrm>
          <a:prstGeom prst="rect">
            <a:avLst/>
          </a:prstGeo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7088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7" y="548680"/>
            <a:ext cx="835292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ЗАДАЧИ</a:t>
            </a:r>
            <a:r>
              <a:rPr lang="ru-RU" sz="2400" b="1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:</a:t>
            </a:r>
          </a:p>
          <a:p>
            <a:r>
              <a:rPr lang="ru-RU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000" b="1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1.Развивать мелкую моторику рук , мышление, воображение, </a:t>
            </a:r>
            <a:endParaRPr lang="ru-RU" sz="2000" b="1" dirty="0" smtClean="0">
              <a:ln w="6350">
                <a:noFill/>
              </a:ln>
              <a:solidFill>
                <a:srgbClr val="00206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ru-RU" sz="2000" b="1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память</a:t>
            </a:r>
            <a:r>
              <a:rPr lang="ru-RU" sz="2000" b="1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, речевую активность.</a:t>
            </a:r>
            <a:br>
              <a:rPr lang="ru-RU" sz="2000" b="1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000" b="1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2000" b="1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000" b="1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2.Формировать навык общения и коллективного творчества. </a:t>
            </a:r>
            <a:br>
              <a:rPr lang="ru-RU" sz="2000" b="1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000" b="1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2000" b="1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000" b="1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3.Воспитывать самостоятельность ,уверенность в себе, стремление доводить начатое дело до конца.</a:t>
            </a:r>
            <a:br>
              <a:rPr lang="ru-RU" sz="2000" b="1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000" b="1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br>
              <a:rPr lang="ru-RU" sz="2000" b="1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000" b="1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4.Привлекать родителей к совместной деятельности с детьми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73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7" y="-19594"/>
            <a:ext cx="9118023" cy="6877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7944" y="6206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1200612" y="392088"/>
            <a:ext cx="6768752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Работа ведется в трех направлениях.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6156176" y="990020"/>
            <a:ext cx="2088232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 родителями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3419872" y="990020"/>
            <a:ext cx="2232248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 педагогами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683568" y="1080388"/>
            <a:ext cx="2232248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 детьми</a:t>
            </a:r>
            <a:endParaRPr lang="ru-RU" dirty="0"/>
          </a:p>
        </p:txBody>
      </p:sp>
      <p:sp>
        <p:nvSpPr>
          <p:cNvPr id="8" name="Вертикальный свиток 7"/>
          <p:cNvSpPr/>
          <p:nvPr/>
        </p:nvSpPr>
        <p:spPr>
          <a:xfrm>
            <a:off x="467545" y="2204864"/>
            <a:ext cx="2448272" cy="4032448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*Специально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организованная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деятельность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*совместная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Деятельность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 педагога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с детьми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*Самостоятельная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 деятельность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детей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Вертикальный свиток 8"/>
          <p:cNvSpPr/>
          <p:nvPr/>
        </p:nvSpPr>
        <p:spPr>
          <a:xfrm>
            <a:off x="5940152" y="2204864"/>
            <a:ext cx="2520280" cy="4032448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*Родительские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собрания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*Консультации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*Клуб «Дошкольник»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*Домашнее задание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*Игровые тренинги</a:t>
            </a:r>
          </a:p>
          <a:p>
            <a:pPr algn="ctr"/>
            <a:endParaRPr lang="ru-RU" dirty="0"/>
          </a:p>
        </p:txBody>
      </p:sp>
      <p:sp>
        <p:nvSpPr>
          <p:cNvPr id="10" name="Вертикальный свиток 9"/>
          <p:cNvSpPr/>
          <p:nvPr/>
        </p:nvSpPr>
        <p:spPr>
          <a:xfrm>
            <a:off x="2915816" y="2204864"/>
            <a:ext cx="2736304" cy="4032448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</a:rPr>
              <a:t>*Консультации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</a:rPr>
              <a:t>*Мастер-класс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</a:rPr>
              <a:t>*Презентации опыта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</a:rPr>
              <a:t>*Проекты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</a:rPr>
              <a:t>*Семинары-практикумы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</a:rPr>
              <a:t>*Советы педагогов</a:t>
            </a:r>
          </a:p>
          <a:p>
            <a:pPr algn="ctr"/>
            <a:endParaRPr lang="ru-RU" dirty="0" smtClean="0">
              <a:latin typeface="Times New Roman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623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0085" y="1052736"/>
            <a:ext cx="7134581" cy="3690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000" dirty="0" smtClean="0"/>
              <a:t>В РАБОТЕ С ДЕТЬМИ </a:t>
            </a:r>
          </a:p>
          <a:p>
            <a:pPr algn="ctr">
              <a:lnSpc>
                <a:spcPct val="150000"/>
              </a:lnSpc>
            </a:pPr>
            <a:r>
              <a:rPr lang="ru-RU" sz="4000" dirty="0" smtClean="0"/>
              <a:t>ПО РАЗВИТИЮ МОТОРИКИ РУК</a:t>
            </a:r>
          </a:p>
          <a:p>
            <a:pPr algn="ctr">
              <a:lnSpc>
                <a:spcPct val="150000"/>
              </a:lnSpc>
            </a:pPr>
            <a:r>
              <a:rPr lang="ru-RU" sz="4000" dirty="0" smtClean="0"/>
              <a:t> ИСПОЛЬЗУЮТСЯ РАЗЛИЧНЫЕ </a:t>
            </a:r>
          </a:p>
          <a:p>
            <a:pPr algn="ctr">
              <a:lnSpc>
                <a:spcPct val="150000"/>
              </a:lnSpc>
            </a:pPr>
            <a:r>
              <a:rPr lang="ru-RU" sz="4000" dirty="0" smtClean="0"/>
              <a:t>ДИДАКТИЧЕСКИЕ МАТЕРИАЛЫ.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0968970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1" y="36871"/>
            <a:ext cx="9120969" cy="6858000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1" y="3212976"/>
            <a:ext cx="4860032" cy="36450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484784"/>
            <a:ext cx="4860032" cy="3645024"/>
          </a:xfrm>
          <a:prstGeom prst="rect">
            <a:avLst/>
          </a:prstGeom>
        </p:spPr>
      </p:pic>
      <p:sp>
        <p:nvSpPr>
          <p:cNvPr id="7" name="Лента лицом вниз 6"/>
          <p:cNvSpPr/>
          <p:nvPr/>
        </p:nvSpPr>
        <p:spPr>
          <a:xfrm>
            <a:off x="1043608" y="620688"/>
            <a:ext cx="6552728" cy="612648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Работа с пуговицами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91245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353</Words>
  <Application>Microsoft Office PowerPoint</Application>
  <PresentationFormat>Экран (4:3)</PresentationFormat>
  <Paragraphs>93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2015</dc:creator>
  <cp:lastModifiedBy>2015</cp:lastModifiedBy>
  <cp:revision>35</cp:revision>
  <dcterms:created xsi:type="dcterms:W3CDTF">2015-03-21T11:01:40Z</dcterms:created>
  <dcterms:modified xsi:type="dcterms:W3CDTF">2017-02-20T18:38:36Z</dcterms:modified>
</cp:coreProperties>
</file>