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3" r:id="rId14"/>
    <p:sldId id="274" r:id="rId15"/>
    <p:sldId id="275" r:id="rId16"/>
    <p:sldId id="277" r:id="rId17"/>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FF00"/>
    <a:srgbClr val="0099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76" autoAdjust="0"/>
    <p:restoredTop sz="94660"/>
  </p:normalViewPr>
  <p:slideViewPr>
    <p:cSldViewPr>
      <p:cViewPr varScale="1">
        <p:scale>
          <a:sx n="71" d="100"/>
          <a:sy n="71" d="100"/>
        </p:scale>
        <p:origin x="129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17CE3D6E-D80B-4DA8-A7B2-CBD6E3414C28}" type="slidenum">
              <a:rPr lang="ru-RU" altLang="ru-RU"/>
              <a:pPr>
                <a:defRPr/>
              </a:pPr>
              <a:t>‹#›</a:t>
            </a:fld>
            <a:endParaRPr lang="ru-RU" altLang="ru-RU"/>
          </a:p>
        </p:txBody>
      </p:sp>
    </p:spTree>
    <p:extLst>
      <p:ext uri="{BB962C8B-B14F-4D97-AF65-F5344CB8AC3E}">
        <p14:creationId xmlns:p14="http://schemas.microsoft.com/office/powerpoint/2010/main" val="199343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D98AF53A-A78A-4489-9AA1-AF45B076130F}" type="slidenum">
              <a:rPr lang="ru-RU" altLang="ru-RU"/>
              <a:pPr>
                <a:defRPr/>
              </a:pPr>
              <a:t>‹#›</a:t>
            </a:fld>
            <a:endParaRPr lang="ru-RU" altLang="ru-RU"/>
          </a:p>
        </p:txBody>
      </p:sp>
    </p:spTree>
    <p:extLst>
      <p:ext uri="{BB962C8B-B14F-4D97-AF65-F5344CB8AC3E}">
        <p14:creationId xmlns:p14="http://schemas.microsoft.com/office/powerpoint/2010/main" val="429406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1E207F03-E7B4-4EBD-8D34-D0AD03051186}" type="slidenum">
              <a:rPr lang="ru-RU" altLang="ru-RU"/>
              <a:pPr>
                <a:defRPr/>
              </a:pPr>
              <a:t>‹#›</a:t>
            </a:fld>
            <a:endParaRPr lang="ru-RU" altLang="ru-RU"/>
          </a:p>
        </p:txBody>
      </p:sp>
    </p:spTree>
    <p:extLst>
      <p:ext uri="{BB962C8B-B14F-4D97-AF65-F5344CB8AC3E}">
        <p14:creationId xmlns:p14="http://schemas.microsoft.com/office/powerpoint/2010/main" val="300119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0271EB4A-3845-4DF1-8AB6-23DAE0FF7307}" type="slidenum">
              <a:rPr lang="ru-RU" altLang="ru-RU"/>
              <a:pPr>
                <a:defRPr/>
              </a:pPr>
              <a:t>‹#›</a:t>
            </a:fld>
            <a:endParaRPr lang="ru-RU" altLang="ru-RU"/>
          </a:p>
        </p:txBody>
      </p:sp>
    </p:spTree>
    <p:extLst>
      <p:ext uri="{BB962C8B-B14F-4D97-AF65-F5344CB8AC3E}">
        <p14:creationId xmlns:p14="http://schemas.microsoft.com/office/powerpoint/2010/main" val="48294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0163972A-723C-4428-A4FD-7D36B5CF928A}" type="slidenum">
              <a:rPr lang="ru-RU" altLang="ru-RU"/>
              <a:pPr>
                <a:defRPr/>
              </a:pPr>
              <a:t>‹#›</a:t>
            </a:fld>
            <a:endParaRPr lang="ru-RU" altLang="ru-RU"/>
          </a:p>
        </p:txBody>
      </p:sp>
    </p:spTree>
    <p:extLst>
      <p:ext uri="{BB962C8B-B14F-4D97-AF65-F5344CB8AC3E}">
        <p14:creationId xmlns:p14="http://schemas.microsoft.com/office/powerpoint/2010/main" val="2122401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1ACBD400-28E8-42D6-A1C8-81092D163D96}" type="slidenum">
              <a:rPr lang="ru-RU" altLang="ru-RU"/>
              <a:pPr>
                <a:defRPr/>
              </a:pPr>
              <a:t>‹#›</a:t>
            </a:fld>
            <a:endParaRPr lang="ru-RU" altLang="ru-RU"/>
          </a:p>
        </p:txBody>
      </p:sp>
    </p:spTree>
    <p:extLst>
      <p:ext uri="{BB962C8B-B14F-4D97-AF65-F5344CB8AC3E}">
        <p14:creationId xmlns:p14="http://schemas.microsoft.com/office/powerpoint/2010/main" val="48260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p:cNvSpPr>
            <a:spLocks noGrp="1" noChangeArrowheads="1"/>
          </p:cNvSpPr>
          <p:nvPr>
            <p:ph type="sldNum" sz="quarter" idx="12"/>
          </p:nvPr>
        </p:nvSpPr>
        <p:spPr>
          <a:ln/>
        </p:spPr>
        <p:txBody>
          <a:bodyPr/>
          <a:lstStyle>
            <a:lvl1pPr>
              <a:defRPr/>
            </a:lvl1pPr>
          </a:lstStyle>
          <a:p>
            <a:pPr>
              <a:defRPr/>
            </a:pPr>
            <a:fld id="{5E0C5E48-14D7-473B-AE66-CF47F7D49D6F}" type="slidenum">
              <a:rPr lang="ru-RU" altLang="ru-RU"/>
              <a:pPr>
                <a:defRPr/>
              </a:pPr>
              <a:t>‹#›</a:t>
            </a:fld>
            <a:endParaRPr lang="ru-RU" altLang="ru-RU"/>
          </a:p>
        </p:txBody>
      </p:sp>
    </p:spTree>
    <p:extLst>
      <p:ext uri="{BB962C8B-B14F-4D97-AF65-F5344CB8AC3E}">
        <p14:creationId xmlns:p14="http://schemas.microsoft.com/office/powerpoint/2010/main" val="3977335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a:ln/>
        </p:spPr>
        <p:txBody>
          <a:bodyPr/>
          <a:lstStyle>
            <a:lvl1pPr>
              <a:defRPr/>
            </a:lvl1pPr>
          </a:lstStyle>
          <a:p>
            <a:pPr>
              <a:defRPr/>
            </a:pPr>
            <a:fld id="{1402B607-726D-433A-8F4C-C05CEEFE4A5C}" type="slidenum">
              <a:rPr lang="ru-RU" altLang="ru-RU"/>
              <a:pPr>
                <a:defRPr/>
              </a:pPr>
              <a:t>‹#›</a:t>
            </a:fld>
            <a:endParaRPr lang="ru-RU" altLang="ru-RU"/>
          </a:p>
        </p:txBody>
      </p:sp>
    </p:spTree>
    <p:extLst>
      <p:ext uri="{BB962C8B-B14F-4D97-AF65-F5344CB8AC3E}">
        <p14:creationId xmlns:p14="http://schemas.microsoft.com/office/powerpoint/2010/main" val="3242996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6"/>
          <p:cNvSpPr>
            <a:spLocks noGrp="1" noChangeArrowheads="1"/>
          </p:cNvSpPr>
          <p:nvPr>
            <p:ph type="sldNum" sz="quarter" idx="12"/>
          </p:nvPr>
        </p:nvSpPr>
        <p:spPr>
          <a:ln/>
        </p:spPr>
        <p:txBody>
          <a:bodyPr/>
          <a:lstStyle>
            <a:lvl1pPr>
              <a:defRPr/>
            </a:lvl1pPr>
          </a:lstStyle>
          <a:p>
            <a:pPr>
              <a:defRPr/>
            </a:pPr>
            <a:fld id="{08521B96-F733-426D-8D7D-037A15F17234}" type="slidenum">
              <a:rPr lang="ru-RU" altLang="ru-RU"/>
              <a:pPr>
                <a:defRPr/>
              </a:pPr>
              <a:t>‹#›</a:t>
            </a:fld>
            <a:endParaRPr lang="ru-RU" altLang="ru-RU"/>
          </a:p>
        </p:txBody>
      </p:sp>
    </p:spTree>
    <p:extLst>
      <p:ext uri="{BB962C8B-B14F-4D97-AF65-F5344CB8AC3E}">
        <p14:creationId xmlns:p14="http://schemas.microsoft.com/office/powerpoint/2010/main" val="242917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763D40CC-52A9-44D0-BC81-E6AA48B87985}" type="slidenum">
              <a:rPr lang="ru-RU" altLang="ru-RU"/>
              <a:pPr>
                <a:defRPr/>
              </a:pPr>
              <a:t>‹#›</a:t>
            </a:fld>
            <a:endParaRPr lang="ru-RU" altLang="ru-RU"/>
          </a:p>
        </p:txBody>
      </p:sp>
    </p:spTree>
    <p:extLst>
      <p:ext uri="{BB962C8B-B14F-4D97-AF65-F5344CB8AC3E}">
        <p14:creationId xmlns:p14="http://schemas.microsoft.com/office/powerpoint/2010/main" val="50705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8D8C2065-79D0-438F-84D5-23480EDC0515}" type="slidenum">
              <a:rPr lang="ru-RU" altLang="ru-RU"/>
              <a:pPr>
                <a:defRPr/>
              </a:pPr>
              <a:t>‹#›</a:t>
            </a:fld>
            <a:endParaRPr lang="ru-RU" altLang="ru-RU"/>
          </a:p>
        </p:txBody>
      </p:sp>
    </p:spTree>
    <p:extLst>
      <p:ext uri="{BB962C8B-B14F-4D97-AF65-F5344CB8AC3E}">
        <p14:creationId xmlns:p14="http://schemas.microsoft.com/office/powerpoint/2010/main" val="3357588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ru-RU" alt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ru-RU" alt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B524925-D7D1-4072-B158-1A114E8270C2}"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6"/>
          <p:cNvSpPr>
            <a:spLocks noChangeArrowheads="1"/>
          </p:cNvSpPr>
          <p:nvPr/>
        </p:nvSpPr>
        <p:spPr bwMode="auto">
          <a:xfrm>
            <a:off x="3276600" y="5949950"/>
            <a:ext cx="258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ru-RU" altLang="ru-RU" dirty="0">
                <a:solidFill>
                  <a:srgbClr val="009900"/>
                </a:solidFill>
                <a:latin typeface="Garamond" panose="02020404030301010803" pitchFamily="18" charset="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3"/>
          <p:cNvSpPr>
            <a:spLocks noGrp="1" noChangeArrowheads="1"/>
          </p:cNvSpPr>
          <p:nvPr>
            <p:ph type="body" idx="1"/>
          </p:nvPr>
        </p:nvSpPr>
        <p:spPr>
          <a:xfrm>
            <a:off x="1835150" y="333375"/>
            <a:ext cx="6408738" cy="2087563"/>
          </a:xfrm>
        </p:spPr>
        <p:txBody>
          <a:bodyPr/>
          <a:lstStyle/>
          <a:p>
            <a:pPr eaLnBrk="1" hangingPunct="1">
              <a:lnSpc>
                <a:spcPct val="80000"/>
              </a:lnSpc>
              <a:buFontTx/>
              <a:buNone/>
            </a:pPr>
            <a:r>
              <a:rPr lang="ru-RU" altLang="ru-RU" sz="2000" b="1">
                <a:solidFill>
                  <a:srgbClr val="FF00FF"/>
                </a:solidFill>
              </a:rPr>
              <a:t>	Рисование ладошкой:</a:t>
            </a:r>
            <a:r>
              <a:rPr lang="ru-RU" altLang="ru-RU" sz="2000">
                <a:solidFill>
                  <a:srgbClr val="FF00FF"/>
                </a:solidFill>
              </a:rPr>
              <a:t> </a:t>
            </a:r>
            <a:r>
              <a:rPr lang="ru-RU" altLang="ru-RU" sz="2000">
                <a:solidFill>
                  <a:srgbClr val="009900"/>
                </a:solidFill>
              </a:rPr>
              <a:t>ребенок опускает в гуашь ладошку (всю кисть) или окрашивает ее с помощью кисточки и делает отпечаток на бумаге. Рисуют и правой, и левой руками, окрашенными разными цветами. После работы руки вытирают салфеткой, затем гуашь легко смывается.  </a:t>
            </a:r>
            <a:r>
              <a:rPr lang="ru-RU" altLang="ru-RU" sz="2000">
                <a:solidFill>
                  <a:srgbClr val="FF00FF"/>
                </a:solidFill>
              </a:rPr>
              <a:t>                                                                  </a:t>
            </a:r>
          </a:p>
        </p:txBody>
      </p:sp>
      <p:pic>
        <p:nvPicPr>
          <p:cNvPr id="14340" name="Picture 5" descr="pavlin_ladoshkam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2205038"/>
            <a:ext cx="547211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body" idx="1"/>
          </p:nvPr>
        </p:nvSpPr>
        <p:spPr>
          <a:xfrm>
            <a:off x="1835150" y="333375"/>
            <a:ext cx="6408738" cy="2087563"/>
          </a:xfrm>
        </p:spPr>
        <p:txBody>
          <a:bodyPr/>
          <a:lstStyle/>
          <a:p>
            <a:pPr eaLnBrk="1" hangingPunct="1">
              <a:lnSpc>
                <a:spcPct val="90000"/>
              </a:lnSpc>
              <a:buFontTx/>
              <a:buNone/>
            </a:pPr>
            <a:r>
              <a:rPr lang="ru-RU" altLang="ru-RU" sz="2400" b="1">
                <a:solidFill>
                  <a:srgbClr val="FF00FF"/>
                </a:solidFill>
              </a:rPr>
              <a:t>	Свеча + акварель:</a:t>
            </a:r>
            <a:r>
              <a:rPr lang="ru-RU" altLang="ru-RU" sz="2400"/>
              <a:t> </a:t>
            </a:r>
            <a:r>
              <a:rPr lang="ru-RU" altLang="ru-RU" sz="2400">
                <a:solidFill>
                  <a:srgbClr val="009900"/>
                </a:solidFill>
              </a:rPr>
              <a:t>ребенок рисует свечой на бумаге. Затем закрашивает лист акварелью в один или несколько цветов. Рисунок свечой остается белым. </a:t>
            </a:r>
            <a:r>
              <a:rPr lang="ru-RU" altLang="ru-RU" sz="2400">
                <a:solidFill>
                  <a:srgbClr val="FF00FF"/>
                </a:solidFill>
              </a:rPr>
              <a:t>                                                                  </a:t>
            </a:r>
          </a:p>
        </p:txBody>
      </p:sp>
      <p:pic>
        <p:nvPicPr>
          <p:cNvPr id="15364" name="Picture 5" descr="IMG_97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1989138"/>
            <a:ext cx="626427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3"/>
          <p:cNvSpPr>
            <a:spLocks noGrp="1" noChangeArrowheads="1"/>
          </p:cNvSpPr>
          <p:nvPr>
            <p:ph type="body" idx="1"/>
          </p:nvPr>
        </p:nvSpPr>
        <p:spPr>
          <a:xfrm>
            <a:off x="1835150" y="333375"/>
            <a:ext cx="6408738" cy="2087563"/>
          </a:xfrm>
        </p:spPr>
        <p:txBody>
          <a:bodyPr/>
          <a:lstStyle/>
          <a:p>
            <a:pPr eaLnBrk="1" hangingPunct="1">
              <a:lnSpc>
                <a:spcPct val="80000"/>
              </a:lnSpc>
              <a:buFontTx/>
              <a:buNone/>
            </a:pPr>
            <a:r>
              <a:rPr lang="ru-RU" altLang="ru-RU" sz="2000" b="1">
                <a:solidFill>
                  <a:srgbClr val="FF00FF"/>
                </a:solidFill>
              </a:rPr>
              <a:t>	Восковые мелки + акварель:</a:t>
            </a:r>
            <a:r>
              <a:rPr lang="ru-RU" altLang="ru-RU" sz="2000">
                <a:solidFill>
                  <a:srgbClr val="FF00FF"/>
                </a:solidFill>
              </a:rPr>
              <a:t> </a:t>
            </a:r>
            <a:r>
              <a:rPr lang="ru-RU" altLang="ru-RU" sz="2000">
                <a:solidFill>
                  <a:srgbClr val="009900"/>
                </a:solidFill>
              </a:rPr>
              <a:t>ребенок рисует восковыми мелками на белой бумаге. Затем закрашивает лист акварелью в один или несколько цветов. Рисунок мелками остается не закрашенным. </a:t>
            </a:r>
            <a:r>
              <a:rPr lang="ru-RU" altLang="ru-RU" sz="2000">
                <a:solidFill>
                  <a:srgbClr val="FF00FF"/>
                </a:solidFill>
              </a:rPr>
              <a:t>                                                              </a:t>
            </a:r>
          </a:p>
        </p:txBody>
      </p:sp>
      <p:pic>
        <p:nvPicPr>
          <p:cNvPr id="16388" name="Picture 5" descr="восковые мелки и акварель"/>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1628775"/>
            <a:ext cx="633571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3"/>
          <p:cNvSpPr>
            <a:spLocks noGrp="1" noChangeArrowheads="1"/>
          </p:cNvSpPr>
          <p:nvPr>
            <p:ph type="body" idx="1"/>
          </p:nvPr>
        </p:nvSpPr>
        <p:spPr>
          <a:xfrm>
            <a:off x="2051050" y="260350"/>
            <a:ext cx="6624638" cy="1800225"/>
          </a:xfrm>
        </p:spPr>
        <p:txBody>
          <a:bodyPr/>
          <a:lstStyle/>
          <a:p>
            <a:pPr eaLnBrk="1" hangingPunct="1">
              <a:lnSpc>
                <a:spcPct val="80000"/>
              </a:lnSpc>
              <a:buFontTx/>
              <a:buNone/>
            </a:pPr>
            <a:r>
              <a:rPr lang="ru-RU" altLang="ru-RU" sz="1800" b="1"/>
              <a:t>	</a:t>
            </a:r>
            <a:r>
              <a:rPr lang="ru-RU" altLang="ru-RU" sz="1800" b="1">
                <a:solidFill>
                  <a:srgbClr val="FF00FF"/>
                </a:solidFill>
              </a:rPr>
              <a:t>Монотипия - это один отпечаток.</a:t>
            </a:r>
            <a:r>
              <a:rPr lang="ru-RU" altLang="ru-RU" sz="1800">
                <a:solidFill>
                  <a:srgbClr val="FF00FF"/>
                </a:solidFill>
              </a:rPr>
              <a:t> </a:t>
            </a:r>
            <a:r>
              <a:rPr lang="ru-RU" altLang="ru-RU" sz="1800">
                <a:solidFill>
                  <a:srgbClr val="009900"/>
                </a:solidFill>
              </a:rPr>
              <a:t>Для ее изготовления нужен полиэтилен или бумага в качестве основы для нанесения на них акварельных или гуашевых разводов, затем сверху на рисунок накладывается чистый лист бумаги, аккуратно проглаживается сверху рукой и снимается. Получается отпечаток, который так же, как и кляксография, можно дорисовать.</a:t>
            </a:r>
          </a:p>
        </p:txBody>
      </p:sp>
      <p:pic>
        <p:nvPicPr>
          <p:cNvPr id="17412" name="Picture 5" descr="P52237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2133600"/>
            <a:ext cx="5761037"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p:cNvSpPr>
            <a:spLocks noGrp="1" noChangeArrowheads="1"/>
          </p:cNvSpPr>
          <p:nvPr>
            <p:ph type="body" idx="1"/>
          </p:nvPr>
        </p:nvSpPr>
        <p:spPr>
          <a:xfrm>
            <a:off x="2051050" y="260350"/>
            <a:ext cx="6624638" cy="1800225"/>
          </a:xfrm>
        </p:spPr>
        <p:txBody>
          <a:bodyPr/>
          <a:lstStyle/>
          <a:p>
            <a:pPr eaLnBrk="1" hangingPunct="1">
              <a:lnSpc>
                <a:spcPct val="80000"/>
              </a:lnSpc>
              <a:buFontTx/>
              <a:buNone/>
            </a:pPr>
            <a:r>
              <a:rPr lang="ru-RU" altLang="ru-RU" sz="1800" b="1">
                <a:solidFill>
                  <a:srgbClr val="FF00FF"/>
                </a:solidFill>
              </a:rPr>
              <a:t>	Оттиск  пробкой:</a:t>
            </a:r>
            <a:r>
              <a:rPr lang="ru-RU" altLang="ru-RU" sz="1800">
                <a:solidFill>
                  <a:srgbClr val="009900"/>
                </a:solidFill>
              </a:rPr>
              <a:t> ребенок прижимает  пробку к штемпельной подушечке с краской  и наносит оттиск на бумагу. Для получения другого цвета меняются и мисочка и пробка. Аналогично делаются оттиски печатками из картофеля, ластика, смятой бумагой, поролоном, пенопластом.</a:t>
            </a:r>
          </a:p>
        </p:txBody>
      </p:sp>
      <p:pic>
        <p:nvPicPr>
          <p:cNvPr id="18436" name="Picture 5" descr="03-03-2014-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1773238"/>
            <a:ext cx="5905500"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Grp="1" noChangeArrowheads="1"/>
          </p:cNvSpPr>
          <p:nvPr>
            <p:ph type="body" idx="1"/>
          </p:nvPr>
        </p:nvSpPr>
        <p:spPr>
          <a:xfrm>
            <a:off x="2051050" y="260350"/>
            <a:ext cx="6624638" cy="1800225"/>
          </a:xfrm>
        </p:spPr>
        <p:txBody>
          <a:bodyPr/>
          <a:lstStyle/>
          <a:p>
            <a:pPr eaLnBrk="1" hangingPunct="1">
              <a:lnSpc>
                <a:spcPct val="80000"/>
              </a:lnSpc>
              <a:buFontTx/>
              <a:buNone/>
            </a:pPr>
            <a:r>
              <a:rPr lang="ru-RU" altLang="ru-RU" sz="1800" b="1">
                <a:solidFill>
                  <a:srgbClr val="FF00FF"/>
                </a:solidFill>
              </a:rPr>
              <a:t>	Отпечатки листьев:</a:t>
            </a:r>
            <a:r>
              <a:rPr lang="ru-RU" altLang="ru-RU" sz="1800"/>
              <a:t> </a:t>
            </a:r>
            <a:r>
              <a:rPr lang="ru-RU" altLang="ru-RU" sz="1800">
                <a:solidFill>
                  <a:srgbClr val="009900"/>
                </a:solidFill>
              </a:rPr>
              <a:t>ребенок покрывает листок дерева красками разных цветов, затем прикладывает его к бумаге окрашенной стороной для получения отпечатка. Каждый раз берется новый листок. Черешки у листьев можно дорисовать кистью.</a:t>
            </a:r>
          </a:p>
        </p:txBody>
      </p:sp>
      <p:pic>
        <p:nvPicPr>
          <p:cNvPr id="19460" name="Picture 5" descr="i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1916113"/>
            <a:ext cx="597693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p:cNvSpPr>
            <a:spLocks noGrp="1" noChangeArrowheads="1"/>
          </p:cNvSpPr>
          <p:nvPr>
            <p:ph type="body" idx="1"/>
          </p:nvPr>
        </p:nvSpPr>
        <p:spPr>
          <a:xfrm>
            <a:off x="1835150" y="1196975"/>
            <a:ext cx="6840538" cy="4032250"/>
          </a:xfrm>
        </p:spPr>
        <p:txBody>
          <a:bodyPr/>
          <a:lstStyle/>
          <a:p>
            <a:pPr algn="ctr" eaLnBrk="1" hangingPunct="1">
              <a:buFontTx/>
              <a:buNone/>
            </a:pPr>
            <a:r>
              <a:rPr lang="ru-RU" altLang="ru-RU" b="1" dirty="0">
                <a:solidFill>
                  <a:srgbClr val="009900"/>
                </a:solidFill>
              </a:rPr>
              <a:t>Дети с удовольствием работают в разных техниках. </a:t>
            </a:r>
          </a:p>
          <a:p>
            <a:pPr algn="ctr" eaLnBrk="1" hangingPunct="1">
              <a:buFontTx/>
              <a:buNone/>
            </a:pPr>
            <a:r>
              <a:rPr lang="ru-RU" altLang="ru-RU" b="1" dirty="0">
                <a:solidFill>
                  <a:srgbClr val="009900"/>
                </a:solidFill>
              </a:rPr>
              <a:t>Развивайте творчество, воображение детей.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a:xfrm>
            <a:off x="2267744" y="1124744"/>
            <a:ext cx="6419056" cy="3960440"/>
          </a:xfrm>
        </p:spPr>
        <p:txBody>
          <a:bodyPr/>
          <a:lstStyle/>
          <a:p>
            <a:pPr algn="r" eaLnBrk="1" hangingPunct="1"/>
            <a:br>
              <a:rPr lang="ru-RU" altLang="ru-RU" sz="1600" i="1" dirty="0">
                <a:solidFill>
                  <a:srgbClr val="FF00FF"/>
                </a:solidFill>
              </a:rPr>
            </a:br>
            <a:br>
              <a:rPr lang="ru-RU" altLang="ru-RU" sz="1800" i="1" dirty="0">
                <a:solidFill>
                  <a:srgbClr val="FF00FF"/>
                </a:solidFill>
              </a:rPr>
            </a:br>
            <a:r>
              <a:rPr lang="ru-RU" altLang="ru-RU" sz="2800" i="1" dirty="0">
                <a:solidFill>
                  <a:srgbClr val="FF00FF"/>
                </a:solidFill>
              </a:rPr>
              <a:t>«… Это правда! Ну чего же тут скрывать? </a:t>
            </a:r>
            <a:br>
              <a:rPr lang="ru-RU" altLang="ru-RU" sz="2800" dirty="0">
                <a:solidFill>
                  <a:srgbClr val="FF00FF"/>
                </a:solidFill>
              </a:rPr>
            </a:br>
            <a:r>
              <a:rPr lang="ru-RU" altLang="ru-RU" sz="2800" i="1" dirty="0">
                <a:solidFill>
                  <a:srgbClr val="FF00FF"/>
                </a:solidFill>
              </a:rPr>
              <a:t>Дети любят, очень любят рисовать! </a:t>
            </a:r>
            <a:br>
              <a:rPr lang="ru-RU" altLang="ru-RU" sz="2800" dirty="0">
                <a:solidFill>
                  <a:srgbClr val="FF00FF"/>
                </a:solidFill>
              </a:rPr>
            </a:br>
            <a:r>
              <a:rPr lang="ru-RU" altLang="ru-RU" sz="2800" i="1" dirty="0">
                <a:solidFill>
                  <a:srgbClr val="FF00FF"/>
                </a:solidFill>
              </a:rPr>
              <a:t>На бумаге, на асфальте, на стене. </a:t>
            </a:r>
            <a:br>
              <a:rPr lang="ru-RU" altLang="ru-RU" sz="2800" dirty="0">
                <a:solidFill>
                  <a:srgbClr val="FF00FF"/>
                </a:solidFill>
              </a:rPr>
            </a:br>
            <a:r>
              <a:rPr lang="ru-RU" altLang="ru-RU" sz="2800" i="1" dirty="0">
                <a:solidFill>
                  <a:srgbClr val="FF00FF"/>
                </a:solidFill>
              </a:rPr>
              <a:t>И в трамвае на окне….»</a:t>
            </a:r>
            <a:br>
              <a:rPr lang="ru-RU" altLang="ru-RU" sz="2800" dirty="0">
                <a:solidFill>
                  <a:srgbClr val="FF00FF"/>
                </a:solidFill>
              </a:rPr>
            </a:br>
            <a:r>
              <a:rPr lang="ru-RU" altLang="ru-RU" sz="2800" dirty="0">
                <a:solidFill>
                  <a:srgbClr val="FF00FF"/>
                </a:solidFill>
              </a:rPr>
              <a:t>Э. Успенский</a:t>
            </a:r>
            <a:br>
              <a:rPr lang="ru-RU" altLang="ru-RU" sz="2800" dirty="0">
                <a:solidFill>
                  <a:srgbClr val="FF00FF"/>
                </a:solidFill>
              </a:rPr>
            </a:br>
            <a:endParaRPr lang="ru-RU" altLang="ru-RU" sz="2800" dirty="0">
              <a:solidFill>
                <a:srgbClr val="FF00FF"/>
              </a:solidFill>
            </a:endParaRPr>
          </a:p>
        </p:txBody>
      </p:sp>
      <p:sp>
        <p:nvSpPr>
          <p:cNvPr id="3076" name="Rectangle 3"/>
          <p:cNvSpPr>
            <a:spLocks noGrp="1" noChangeArrowheads="1"/>
          </p:cNvSpPr>
          <p:nvPr>
            <p:ph type="body" idx="1"/>
          </p:nvPr>
        </p:nvSpPr>
        <p:spPr>
          <a:xfrm rot="17790014">
            <a:off x="2411413" y="1601788"/>
            <a:ext cx="6264275" cy="5256212"/>
          </a:xfrm>
        </p:spPr>
        <p:txBody>
          <a:bodyPr/>
          <a:lstStyle/>
          <a:p>
            <a:pPr eaLnBrk="1" hangingPunct="1">
              <a:lnSpc>
                <a:spcPct val="80000"/>
              </a:lnSpc>
            </a:pPr>
            <a:endParaRPr lang="ru-RU" altLang="ru-RU" sz="1800" dirty="0"/>
          </a:p>
          <a:p>
            <a:pPr eaLnBrk="1" hangingPunct="1">
              <a:lnSpc>
                <a:spcPct val="80000"/>
              </a:lnSpc>
              <a:buFontTx/>
              <a:buNone/>
            </a:pPr>
            <a:endParaRPr lang="ru-RU" altLang="ru-RU" sz="1800" dirty="0">
              <a:solidFill>
                <a:srgbClr val="009900"/>
              </a:solidFill>
            </a:endParaRPr>
          </a:p>
        </p:txBody>
      </p:sp>
      <p:sp>
        <p:nvSpPr>
          <p:cNvPr id="3077" name="Rectangle 6"/>
          <p:cNvSpPr>
            <a:spLocks noChangeArrowheads="1"/>
          </p:cNvSpPr>
          <p:nvPr/>
        </p:nvSpPr>
        <p:spPr bwMode="auto">
          <a:xfrm>
            <a:off x="-4514850" y="-228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body" idx="1"/>
          </p:nvPr>
        </p:nvSpPr>
        <p:spPr>
          <a:xfrm>
            <a:off x="2268538" y="476250"/>
            <a:ext cx="6157912" cy="2016125"/>
          </a:xfrm>
        </p:spPr>
        <p:txBody>
          <a:bodyPr/>
          <a:lstStyle/>
          <a:p>
            <a:pPr eaLnBrk="1" hangingPunct="1">
              <a:lnSpc>
                <a:spcPct val="80000"/>
              </a:lnSpc>
              <a:buFontTx/>
              <a:buNone/>
            </a:pPr>
            <a:r>
              <a:rPr lang="ru-RU" altLang="ru-RU" sz="1600" b="1">
                <a:solidFill>
                  <a:srgbClr val="FF00FF"/>
                </a:solidFill>
              </a:rPr>
              <a:t>	Кляксография обычная:</a:t>
            </a:r>
            <a:r>
              <a:rPr lang="ru-RU" altLang="ru-RU" sz="1600">
                <a:solidFill>
                  <a:srgbClr val="FF00FF"/>
                </a:solidFill>
              </a:rPr>
              <a:t> </a:t>
            </a:r>
            <a:r>
              <a:rPr lang="ru-RU" altLang="ru-RU" sz="1600">
                <a:solidFill>
                  <a:srgbClr val="009900"/>
                </a:solidFill>
              </a:rPr>
              <a:t>ребенок зачерпывает гуашь пластиковой ложкой и выливает на бумагу. В результате получаются пятна в произвольном порядке. Затем лист накрывается другим листом и прижимается (можно согнуть лист пополам, на одну половину капнуть тушь, а другой его прикрыть.) Далее верхний лист снимается, изображение рассматривается: определяется, на что оно похоже. Недостающие детали дорисовываются.</a:t>
            </a:r>
          </a:p>
        </p:txBody>
      </p:sp>
      <p:pic>
        <p:nvPicPr>
          <p:cNvPr id="7172" name="Picture 5" descr="52d0c7147aec733d4d9e759bd8ea6b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2420938"/>
            <a:ext cx="467995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body" idx="1"/>
          </p:nvPr>
        </p:nvSpPr>
        <p:spPr>
          <a:xfrm>
            <a:off x="2268538" y="476250"/>
            <a:ext cx="6157912" cy="2016125"/>
          </a:xfrm>
        </p:spPr>
        <p:txBody>
          <a:bodyPr/>
          <a:lstStyle/>
          <a:p>
            <a:pPr eaLnBrk="1" hangingPunct="1">
              <a:lnSpc>
                <a:spcPct val="80000"/>
              </a:lnSpc>
              <a:buFontTx/>
              <a:buNone/>
            </a:pPr>
            <a:r>
              <a:rPr lang="ru-RU" altLang="ru-RU" sz="1800" b="1">
                <a:solidFill>
                  <a:srgbClr val="FF00FF"/>
                </a:solidFill>
              </a:rPr>
              <a:t>	Кляксография с трубочкой</a:t>
            </a:r>
            <a:r>
              <a:rPr lang="ru-RU" altLang="ru-RU" sz="1800">
                <a:solidFill>
                  <a:srgbClr val="FF00FF"/>
                </a:solidFill>
              </a:rPr>
              <a:t>: </a:t>
            </a:r>
            <a:r>
              <a:rPr lang="ru-RU" altLang="ru-RU" sz="1800">
                <a:solidFill>
                  <a:srgbClr val="009900"/>
                </a:solidFill>
              </a:rPr>
              <a:t>ребенок зачерпывает пластиковой ложечкой краску, выливает ее на лист, делает небольшое пятно (капельку). Затем на это пятно дует из трубочки так, чтобы ее конец не касался ни пятна, ни бумаги. При необходимости процедура повторяется. Недостающие детали дорисовываются.</a:t>
            </a:r>
          </a:p>
        </p:txBody>
      </p:sp>
      <p:pic>
        <p:nvPicPr>
          <p:cNvPr id="8196" name="Picture 7" descr="IMG_34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2205038"/>
            <a:ext cx="422433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type="body" idx="1"/>
          </p:nvPr>
        </p:nvSpPr>
        <p:spPr>
          <a:xfrm>
            <a:off x="2268538" y="476250"/>
            <a:ext cx="6157912" cy="2016125"/>
          </a:xfrm>
        </p:spPr>
        <p:txBody>
          <a:bodyPr/>
          <a:lstStyle/>
          <a:p>
            <a:pPr eaLnBrk="1" hangingPunct="1">
              <a:lnSpc>
                <a:spcPct val="80000"/>
              </a:lnSpc>
              <a:buFontTx/>
              <a:buNone/>
            </a:pPr>
            <a:r>
              <a:rPr lang="ru-RU" altLang="ru-RU" sz="1800" b="1">
                <a:solidFill>
                  <a:srgbClr val="FF00FF"/>
                </a:solidFill>
              </a:rPr>
              <a:t>	Кляксография с ниточкой:</a:t>
            </a:r>
            <a:r>
              <a:rPr lang="ru-RU" altLang="ru-RU" sz="1800"/>
              <a:t> </a:t>
            </a:r>
            <a:r>
              <a:rPr lang="ru-RU" altLang="ru-RU" sz="1800">
                <a:solidFill>
                  <a:srgbClr val="009900"/>
                </a:solidFill>
              </a:rPr>
              <a:t>ребенок опускает нитку в краску, отжимает ее. Затем на листе бумаги выкладывает из нитки изображение, оставляя один конец свободным. После этого сверху накладывает другой лист, прижимает, придерживая рукой, и вытягивает нитку за кончик. Недостающие детали дорисовываются.                                                                            </a:t>
            </a:r>
          </a:p>
        </p:txBody>
      </p:sp>
      <p:pic>
        <p:nvPicPr>
          <p:cNvPr id="9220" name="Picture 5" descr="3a32db7752c2f528a1a39464d7b001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2276475"/>
            <a:ext cx="51943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body" idx="1"/>
          </p:nvPr>
        </p:nvSpPr>
        <p:spPr>
          <a:xfrm>
            <a:off x="2627313" y="476250"/>
            <a:ext cx="5799137" cy="2016125"/>
          </a:xfrm>
        </p:spPr>
        <p:txBody>
          <a:bodyPr/>
          <a:lstStyle/>
          <a:p>
            <a:pPr eaLnBrk="1" hangingPunct="1">
              <a:lnSpc>
                <a:spcPct val="80000"/>
              </a:lnSpc>
              <a:buFontTx/>
              <a:buNone/>
            </a:pPr>
            <a:r>
              <a:rPr lang="ru-RU" altLang="ru-RU" sz="1600" b="1">
                <a:solidFill>
                  <a:srgbClr val="FF00FF"/>
                </a:solidFill>
              </a:rPr>
              <a:t>	Рисование мыльными  пузырями:</a:t>
            </a:r>
            <a:r>
              <a:rPr lang="ru-RU" altLang="ru-RU" sz="1600"/>
              <a:t> </a:t>
            </a:r>
            <a:r>
              <a:rPr lang="ru-RU" altLang="ru-RU" sz="1600">
                <a:solidFill>
                  <a:srgbClr val="009900"/>
                </a:solidFill>
              </a:rPr>
              <a:t>гуашь смешивается с шампунем, разливается в емкости. Затем в емкость вставляется соломинка и выдувается воздух до образования шапки из  маленьких пузырей, осторожно достается соломинка и сверху прикладывается чистый лист и прижимается ладонью, получается отпечаток. Недостающие детали дорисовываются.                                                                         </a:t>
            </a:r>
          </a:p>
        </p:txBody>
      </p:sp>
      <p:pic>
        <p:nvPicPr>
          <p:cNvPr id="10244" name="Picture 5" descr="b885e652fa21296930e59b8e342fc2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2276475"/>
            <a:ext cx="5832475"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Grp="1" noChangeArrowheads="1"/>
          </p:cNvSpPr>
          <p:nvPr>
            <p:ph type="body" idx="1"/>
          </p:nvPr>
        </p:nvSpPr>
        <p:spPr>
          <a:xfrm>
            <a:off x="2268538" y="476250"/>
            <a:ext cx="6157912" cy="2016125"/>
          </a:xfrm>
        </p:spPr>
        <p:txBody>
          <a:bodyPr/>
          <a:lstStyle/>
          <a:p>
            <a:pPr eaLnBrk="1" hangingPunct="1">
              <a:lnSpc>
                <a:spcPct val="80000"/>
              </a:lnSpc>
              <a:buFontTx/>
              <a:buNone/>
            </a:pPr>
            <a:r>
              <a:rPr lang="ru-RU" altLang="ru-RU" sz="1800" b="1">
                <a:solidFill>
                  <a:srgbClr val="FF00FF"/>
                </a:solidFill>
              </a:rPr>
              <a:t>	Рисование по сырому:</a:t>
            </a:r>
            <a:r>
              <a:rPr lang="ru-RU" altLang="ru-RU" sz="1800"/>
              <a:t> </a:t>
            </a:r>
            <a:r>
              <a:rPr lang="ru-RU" altLang="ru-RU" sz="1800">
                <a:solidFill>
                  <a:srgbClr val="009900"/>
                </a:solidFill>
              </a:rPr>
              <a:t>на лист бумаги с помощью губки или кисточки смачивается водой,  пока лист не высох, наносится рисунок.  Получается размытое изображение.                                                                        </a:t>
            </a:r>
          </a:p>
        </p:txBody>
      </p:sp>
      <p:pic>
        <p:nvPicPr>
          <p:cNvPr id="11268" name="Picture 5" descr="SAM_148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1700213"/>
            <a:ext cx="6340475"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p:cNvSpPr>
            <a:spLocks noGrp="1" noChangeArrowheads="1"/>
          </p:cNvSpPr>
          <p:nvPr>
            <p:ph type="body" idx="1"/>
          </p:nvPr>
        </p:nvSpPr>
        <p:spPr>
          <a:xfrm>
            <a:off x="1835150" y="333375"/>
            <a:ext cx="6408738" cy="2087563"/>
          </a:xfrm>
        </p:spPr>
        <p:txBody>
          <a:bodyPr/>
          <a:lstStyle/>
          <a:p>
            <a:pPr eaLnBrk="1" hangingPunct="1">
              <a:lnSpc>
                <a:spcPct val="80000"/>
              </a:lnSpc>
              <a:buFontTx/>
              <a:buNone/>
            </a:pPr>
            <a:r>
              <a:rPr lang="ru-RU" altLang="ru-RU" sz="2000" b="1">
                <a:solidFill>
                  <a:srgbClr val="FF00FF"/>
                </a:solidFill>
              </a:rPr>
              <a:t>	Тычок жесткой полусухой кистью:</a:t>
            </a:r>
            <a:r>
              <a:rPr lang="ru-RU" altLang="ru-RU" sz="2000">
                <a:solidFill>
                  <a:srgbClr val="FF00FF"/>
                </a:solidFill>
              </a:rPr>
              <a:t>  </a:t>
            </a:r>
            <a:r>
              <a:rPr lang="ru-RU" altLang="ru-RU" sz="2000">
                <a:solidFill>
                  <a:srgbClr val="009900"/>
                </a:solidFill>
              </a:rPr>
              <a:t>ребенок  опускает в гуашь кисть  и ударяет ею по бумаге,  держа кисть вертикально. При работе кисть в воду не опускается. Таким образом, заполняется весь лист, контур или шаблон. Получается имитация пушистой или колючей поверхности.                                                                       </a:t>
            </a:r>
          </a:p>
        </p:txBody>
      </p:sp>
      <p:pic>
        <p:nvPicPr>
          <p:cNvPr id="12292" name="Picture 7" descr="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2276475"/>
            <a:ext cx="5472112"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фон для презента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body" idx="1"/>
          </p:nvPr>
        </p:nvSpPr>
        <p:spPr>
          <a:xfrm>
            <a:off x="1835150" y="333375"/>
            <a:ext cx="6408738" cy="2087563"/>
          </a:xfrm>
        </p:spPr>
        <p:txBody>
          <a:bodyPr/>
          <a:lstStyle/>
          <a:p>
            <a:pPr eaLnBrk="1" hangingPunct="1">
              <a:lnSpc>
                <a:spcPct val="80000"/>
              </a:lnSpc>
              <a:buFontTx/>
              <a:buNone/>
            </a:pPr>
            <a:r>
              <a:rPr lang="ru-RU" altLang="ru-RU" sz="2000" b="1">
                <a:solidFill>
                  <a:srgbClr val="FF00FF"/>
                </a:solidFill>
              </a:rPr>
              <a:t>	Рисование пальчиками:</a:t>
            </a:r>
            <a:r>
              <a:rPr lang="ru-RU" altLang="ru-RU" sz="2000">
                <a:solidFill>
                  <a:srgbClr val="009900"/>
                </a:solidFill>
              </a:rPr>
              <a:t> ребенок опускает в гуашь пальчик и наносит точки, пятнышки на бумагу. На каждый пальчик набирается краска разного цвета. После работы пальчики вытираются салфеткой, затем гуашь легко смывается.                                                                    </a:t>
            </a:r>
          </a:p>
        </p:txBody>
      </p:sp>
      <p:pic>
        <p:nvPicPr>
          <p:cNvPr id="13316" name="Picture 5" descr="i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1916113"/>
            <a:ext cx="5976937"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622</Words>
  <Application>Microsoft Office PowerPoint</Application>
  <PresentationFormat>Экран (4:3)</PresentationFormat>
  <Paragraphs>17</Paragraphs>
  <Slides>16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16</vt:i4>
      </vt:variant>
    </vt:vector>
  </HeadingPairs>
  <TitlesOfParts>
    <vt:vector size="19" baseType="lpstr">
      <vt:lpstr>Arial</vt:lpstr>
      <vt:lpstr>Garamond</vt:lpstr>
      <vt:lpstr>Оформление по умолчанию</vt:lpstr>
      <vt:lpstr>Презентация PowerPoint</vt:lpstr>
      <vt:lpstr>  «… Это правда! Ну чего же тут скрывать?  Дети любят, очень любят рисовать!  На бумаге, на асфальте, на стене.  И в трамвае на окне….» Э. Успенский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МАУДО г.Ялуторовска «Детский сад №9»</dc:title>
  <dc:creator>Марина</dc:creator>
  <cp:lastModifiedBy>SKAZKA_DVA</cp:lastModifiedBy>
  <cp:revision>14</cp:revision>
  <dcterms:created xsi:type="dcterms:W3CDTF">2017-03-12T04:01:02Z</dcterms:created>
  <dcterms:modified xsi:type="dcterms:W3CDTF">2022-12-20T10:26:06Z</dcterms:modified>
</cp:coreProperties>
</file>