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3" r:id="rId8"/>
    <p:sldId id="269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16A2-28F6-4B7A-A0CF-B896D68A9414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B229-501F-4A3A-86BA-2FDE6EB4DD2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16A2-28F6-4B7A-A0CF-B896D68A9414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B229-501F-4A3A-86BA-2FDE6EB4DD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16A2-28F6-4B7A-A0CF-B896D68A9414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B229-501F-4A3A-86BA-2FDE6EB4DD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16A2-28F6-4B7A-A0CF-B896D68A9414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B229-501F-4A3A-86BA-2FDE6EB4DD2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16A2-28F6-4B7A-A0CF-B896D68A9414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B229-501F-4A3A-86BA-2FDE6EB4DD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16A2-28F6-4B7A-A0CF-B896D68A9414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B229-501F-4A3A-86BA-2FDE6EB4DD2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16A2-28F6-4B7A-A0CF-B896D68A9414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B229-501F-4A3A-86BA-2FDE6EB4DD2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16A2-28F6-4B7A-A0CF-B896D68A9414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B229-501F-4A3A-86BA-2FDE6EB4DD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16A2-28F6-4B7A-A0CF-B896D68A9414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B229-501F-4A3A-86BA-2FDE6EB4DD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16A2-28F6-4B7A-A0CF-B896D68A9414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B229-501F-4A3A-86BA-2FDE6EB4DD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16A2-28F6-4B7A-A0CF-B896D68A9414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5B229-501F-4A3A-86BA-2FDE6EB4DD2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DF616A2-28F6-4B7A-A0CF-B896D68A9414}" type="datetimeFigureOut">
              <a:rPr lang="ru-RU" smtClean="0"/>
              <a:t>12.12.2020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225B229-501F-4A3A-86BA-2FDE6EB4DD2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ru-RU" sz="4000" dirty="0"/>
              <a:t>Х</a:t>
            </a:r>
            <a:r>
              <a:rPr lang="ru-RU" sz="4000" dirty="0" smtClean="0"/>
              <a:t>удожественная </a:t>
            </a:r>
            <a:r>
              <a:rPr lang="ru-RU" sz="4000" dirty="0"/>
              <a:t>литература как средство всестороннего развития дошкольника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</a:t>
            </a:r>
            <a:r>
              <a:rPr lang="ru-RU" sz="2400" dirty="0">
                <a:solidFill>
                  <a:schemeClr val="accent6"/>
                </a:solidFill>
              </a:rPr>
              <a:t> </a:t>
            </a:r>
            <a:r>
              <a:rPr lang="ru-RU" sz="2400" dirty="0" smtClean="0">
                <a:solidFill>
                  <a:schemeClr val="accent6"/>
                </a:solidFill>
              </a:rPr>
              <a:t>                     </a:t>
            </a:r>
            <a:endParaRPr lang="ru-RU" sz="2400" dirty="0">
              <a:solidFill>
                <a:schemeClr val="accent6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60648"/>
            <a:ext cx="4115949" cy="3086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64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136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1"/>
                </a:solidFill>
              </a:rPr>
              <a:t>                      </a:t>
            </a:r>
            <a:r>
              <a:rPr lang="ru-RU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Пословицы и поговорки                        </a:t>
            </a:r>
            <a:endParaRPr lang="ru-RU" sz="2400" b="1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just"/>
            <a:r>
              <a:rPr lang="ru-RU" sz="24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Пословицы </a:t>
            </a:r>
            <a:r>
              <a:rPr lang="ru-RU" sz="2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поговорки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родник народной мудрости. Они отражают быт, обычаи, очень часто перекликаются со сказками. Это поверенная форма сохранения в народе назиданий, нравоучений, поучений, заповедей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Пословицы не старина, не прошлое, а живой голос народа. Народ сохраняет в своей памяти только то, что ему необходимо сегодня, завтра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406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04663"/>
            <a:ext cx="80648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ru-RU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  <a:r>
              <a:rPr lang="ru-RU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Знакомя детей с пословицами и поговорками, учите их рассуждать над смыслом услышанного, делать выводы, исходя из жизненного опыта. Действуйте по принципу «от простого к сложному», учитывая возрастные и индивидуальные особенности каждого ребёнка, его интеллектуальные и речевые способности.                                                                                                          </a:t>
            </a: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оставляйте без внимания новые и непонятные детям слова. В доступной форме объясняйте их значение. Пользуйтесь при этом толковыми словарями.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.Воспитывайте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интерес к родному языку, его меткости и образности.           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Обогащайте и активизируйте их лексику за счёт новых слов.                                                                     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Расширяйте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детей о традициях и быте нашего народа.           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Используйте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пословицы и поговорки в соответствующих жизненных ситуациях:</a:t>
            </a:r>
          </a:p>
        </p:txBody>
      </p:sp>
    </p:spTree>
    <p:extLst>
      <p:ext uri="{BB962C8B-B14F-4D97-AF65-F5344CB8AC3E}">
        <p14:creationId xmlns:p14="http://schemas.microsoft.com/office/powerpoint/2010/main" val="82879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856984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и формы работы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ознакомлению старших дошкольников с пословицами и поговорками:</a:t>
            </a:r>
          </a:p>
          <a:p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1этап - подготовительный  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воспитателями и родителями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повседневной жизни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объяснение их смысла детям;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рассматривание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картинок, подбор к ним соответствующих пословиц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поговорок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рассказ-образец воспитателя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пословице, объяснение значения новых слов;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рассказов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пословицам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в книжный уголок сборников пословиц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поговорок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этап                                                                                                                          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самостоятельное ознакомление детей с пословицами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упражнения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                                                                                                                             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«Найди нужную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картинку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пословицу к картинке»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                                                                                 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«Я начну, а ты продолжи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Подбери слово в рифму»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</a:t>
            </a:r>
          </a:p>
          <a:p>
            <a:pPr marL="285750" indent="-285750">
              <a:buFont typeface="Arial" charset="0"/>
              <a:buChar char="•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пословице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детьми рассказов по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пословицам</a:t>
            </a:r>
          </a:p>
          <a:p>
            <a:pPr marL="285750" indent="-285750">
              <a:buFont typeface="Arial" charset="0"/>
              <a:buChar char="•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пословиц</a:t>
            </a:r>
          </a:p>
          <a:p>
            <a:pPr marL="285750" indent="-285750">
              <a:buFont typeface="Arial" charset="0"/>
              <a:buChar char="•"/>
            </a:pP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этап                                                                                                                                    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детьми пословиц в разговорной речи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893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         </a:t>
            </a:r>
            <a:r>
              <a:rPr lang="ru-RU" sz="28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книжного центра</a:t>
            </a:r>
          </a:p>
          <a:p>
            <a:endParaRPr lang="ru-RU" b="1" dirty="0"/>
          </a:p>
          <a:p>
            <a:pPr algn="just"/>
            <a:r>
              <a:rPr lang="ru-RU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книжного </a:t>
            </a:r>
            <a:r>
              <a:rPr lang="ru-RU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 </a:t>
            </a:r>
            <a:r>
              <a:rPr lang="ru-RU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детском саду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создание благоприятных условий для знакомства воспитанников с миром художественной литературы.</a:t>
            </a:r>
          </a:p>
          <a:p>
            <a:pPr algn="just"/>
            <a:endParaRPr lang="ru-RU" sz="2400" b="1" dirty="0" smtClean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</a:t>
            </a:r>
            <a:r>
              <a:rPr lang="ru-RU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которого должны придерживаться педагоги при его организации – удовлетворение разнообразных литературных интересов детей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литературы по возрастам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506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2"/>
            <a:ext cx="784887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книжной витрине </a:t>
            </a:r>
            <a:r>
              <a:rPr lang="ru-RU" sz="2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младшей группы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выставляется, как правило, немного (4-5) книг, особое предпочтение отдаётся книжкам картинкам. В Центр книги помещают, как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издания, уже знакомые детям, с яркими крупными иллюстрациями, книжки разного формата: книжки-половинки (в половину альбомного листа), книжки – четвертушки, книжки – малышки, книжки-панорамы (с раскладывающимися декорациями, двигающимися фигурками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музыкальные книжки (с голосами животных, песенками сказочных героев и т.п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книжки-раскладушки, в том числе и изготовленные своими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руками,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картинки с изображением предметов ближайшего окружения (предметы мебели, одежды, посуды, животных). 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делается подборка книжек для малышей, содержащих игровые элементы (глазки, кнопки и др.).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книг здесь могут находиться отдельные  картинки, наклеенные на плотную бумагу сюжетные картинки с самыми простыми сюжетами.</a:t>
            </a:r>
          </a:p>
        </p:txBody>
      </p:sp>
    </p:spTree>
    <p:extLst>
      <p:ext uri="{BB962C8B-B14F-4D97-AF65-F5344CB8AC3E}">
        <p14:creationId xmlns:p14="http://schemas.microsoft.com/office/powerpoint/2010/main" val="239473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6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книжном центре </a:t>
            </a:r>
            <a:r>
              <a:rPr lang="ru-RU" sz="2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группы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книги с обычной листовой бумагой. Дети знакомятся с рассказами о животных и птицах (В. Бианки), юмористическими произведениями малых форм (Н. Носов). Не угасает интерес к народным сказкам и начинается ознакомление со сказками авторскими (К. Ушинского, А. Толстого, М. Горького).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Центре книги средней группы на витрине выставляется 4-6 книг, остальные - в шкафу: книги с одним и тем же произведением, но иллюстрированные разными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художниками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альбомы дополняются по темам: «Российская армия», «Труд взрослых», «Цветы», «Времена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открытки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рассматривания по произведениям, портреты писателей: С. Маршак, В. Маяковский, А. Пушкин, тематические выставки «Сказки», «Времена года», «Сказки о дружбе зверей» и др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для ремонта книг.</a:t>
            </a:r>
          </a:p>
        </p:txBody>
      </p:sp>
    </p:spTree>
    <p:extLst>
      <p:ext uri="{BB962C8B-B14F-4D97-AF65-F5344CB8AC3E}">
        <p14:creationId xmlns:p14="http://schemas.microsoft.com/office/powerpoint/2010/main" val="200561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1369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Книжный </a:t>
            </a: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старших дошкольников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художественные книги, энциклопедии,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и настольные игры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Старшие дошкольники знакомятся с былинами («Илья-Муромец и Соловей-разбойник», «Добрыня Никитич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литературными сказками зарубежный и русских писателей (в т. ч. А. Пушкина).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Библиотечный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уголок для детей 5–7 лет содержит книги разнообразной тематики для удовлетворения интересов воспитанников: о природе, о детях, юмористические, энциклопедического характера, о войне, о путешествиях.</a:t>
            </a:r>
          </a:p>
        </p:txBody>
      </p:sp>
    </p:spTree>
    <p:extLst>
      <p:ext uri="{BB962C8B-B14F-4D97-AF65-F5344CB8AC3E}">
        <p14:creationId xmlns:p14="http://schemas.microsoft.com/office/powerpoint/2010/main" val="364803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08720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endParaRPr lang="ru-RU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412776"/>
            <a:ext cx="813690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так важно научить детей читать, намного важнее научить детей обдумывать то, что они читают! </a:t>
            </a:r>
            <a:endParaRPr lang="ru-RU" sz="40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</a:t>
            </a:r>
            <a:r>
              <a:rPr lang="ru-RU" sz="3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Джордж </a:t>
            </a:r>
            <a:r>
              <a:rPr lang="ru-RU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Карлин</a:t>
            </a:r>
            <a:r>
              <a:rPr lang="ru-RU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602392"/>
            <a:ext cx="4091947" cy="306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35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96752"/>
            <a:ext cx="68407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подготовить человека духовно к самостоятельной жизни, надо ввести его в мир книг, а чтение –это тропинка, по которой умелый, думающий взрослый находит путь к сердцу ребёнка».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В.А. Сухомлинский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081" y="3645024"/>
            <a:ext cx="4572000" cy="296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2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80120"/>
            <a:ext cx="828092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57047">
              <a:spcBef>
                <a:spcPts val="1500"/>
              </a:spcBef>
              <a:defRPr sz="1800">
                <a:solidFill>
                  <a:srgbClr val="000000"/>
                </a:solidFill>
              </a:defRPr>
            </a:pPr>
            <a:r>
              <a:rPr lang="ru-RU" b="1" i="1" spc="0" dirty="0" smtClean="0">
                <a:solidFill>
                  <a:schemeClr val="tx2"/>
                </a:solidFill>
                <a:latin typeface="Times New Roman" pitchFamily="18" charset="0"/>
                <a:ea typeface="Palatino"/>
                <a:cs typeface="Times New Roman" pitchFamily="18" charset="0"/>
                <a:sym typeface="Palatino"/>
              </a:rPr>
              <a:t>       </a:t>
            </a:r>
            <a:r>
              <a:rPr lang="ru-RU" sz="2800" b="1" i="1" spc="0" dirty="0" smtClean="0">
                <a:solidFill>
                  <a:schemeClr val="accent1"/>
                </a:solidFill>
                <a:latin typeface="Times New Roman" pitchFamily="18" charset="0"/>
                <a:ea typeface="Palatino"/>
                <a:cs typeface="Times New Roman" pitchFamily="18" charset="0"/>
                <a:sym typeface="Palatino"/>
              </a:rPr>
              <a:t>Художественная  литература  является универсальным развивающее - образовательным средством:</a:t>
            </a:r>
          </a:p>
          <a:p>
            <a:pPr marL="285750" indent="-285750" defTabSz="257047">
              <a:spcBef>
                <a:spcPts val="15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2800" b="1" spc="0" dirty="0" smtClean="0">
                <a:latin typeface="Times New Roman" pitchFamily="18" charset="0"/>
                <a:ea typeface="Palatino"/>
                <a:cs typeface="Times New Roman" pitchFamily="18" charset="0"/>
                <a:sym typeface="Palatino"/>
              </a:rPr>
              <a:t> Загадки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defTabSz="257047">
              <a:spcBef>
                <a:spcPts val="15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Считалки</a:t>
            </a:r>
          </a:p>
          <a:p>
            <a:pPr marL="285750" indent="-285750" defTabSz="257047">
              <a:spcBef>
                <a:spcPts val="15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Дразнилки </a:t>
            </a:r>
          </a:p>
          <a:p>
            <a:pPr marL="285750" indent="-285750" defTabSz="257047">
              <a:spcBef>
                <a:spcPts val="15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Фольклорные произведения </a:t>
            </a:r>
          </a:p>
        </p:txBody>
      </p:sp>
    </p:spTree>
    <p:extLst>
      <p:ext uri="{BB962C8B-B14F-4D97-AF65-F5344CB8AC3E}">
        <p14:creationId xmlns:p14="http://schemas.microsoft.com/office/powerpoint/2010/main" val="201185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7"/>
            <a:ext cx="813690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20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восприятия </a:t>
            </a:r>
            <a:r>
              <a:rPr lang="ru-RU" sz="20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художественных </a:t>
            </a:r>
            <a:r>
              <a:rPr lang="ru-RU" sz="20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произведений по </a:t>
            </a:r>
            <a:r>
              <a:rPr lang="ru-RU" sz="20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возрастным      группам: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младшей группе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художественной литературой происходит с использованием произведениями разных жанров: народные сказки, песни,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потешки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загадки, где в основном содержится ритмическая речь, так детей учат к красочной речи. Именно в этом возрасте необходимо учить слушать сказки, рассказы, стихи, сочувствовать положительным героям и следить за развитием действия произведения.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</a:t>
            </a:r>
            <a:r>
              <a:rPr lang="ru-RU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продолжают ознакомление с художественной литературой. Дети в этом возрасте могут различать некоторые особенности литературного языка, такие как сравнение. После прочтения дети могут отвечать на вопросы по содержанию текста, размышлять, замечать и чувствуют форму художественного произведения. В этом возрасте у детей активно обогащается развивается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словарь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старшей и подготовительной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группе дети уже могут различать художественные жанры, замечают выразительные средства. А при проведении анализа произведения дети могут чувствовать ее глубокое идейное содержание 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старшем дошкольном возрасте дети начинают осознавать события, которых не было в их личном опыте, их интересуют не только поступки героя, но и мотивы поступков, переживания, чувства. Они способны иногда улавливать подтекст.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формируется умение воспринимать текст в единстве содержания и формы.</a:t>
            </a:r>
          </a:p>
        </p:txBody>
      </p:sp>
    </p:spTree>
    <p:extLst>
      <p:ext uri="{BB962C8B-B14F-4D97-AF65-F5344CB8AC3E}">
        <p14:creationId xmlns:p14="http://schemas.microsoft.com/office/powerpoint/2010/main" val="88692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76672"/>
            <a:ext cx="79208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chemeClr val="accent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Основные методы чтения художественного произведения</a:t>
            </a:r>
            <a:r>
              <a:rPr lang="ru-RU" sz="3200" b="1" i="1" dirty="0" smtClean="0">
                <a:solidFill>
                  <a:schemeClr val="accent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</a:p>
          <a:p>
            <a:endParaRPr lang="ru-RU" sz="3200" b="1" i="1" dirty="0">
              <a:solidFill>
                <a:srgbClr val="0F6FC6">
                  <a:lumMod val="50000"/>
                </a:srgb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воспитателя по книге или наизусть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Рассказывание воспитателя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Заучивание наизусть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Инсценировка сказок и сценок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61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28092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работы после прочтения</a:t>
            </a:r>
          </a:p>
          <a:p>
            <a:endParaRPr lang="ru-RU" dirty="0"/>
          </a:p>
          <a:p>
            <a:endParaRPr lang="ru-R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 после прочтения литературного произведения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Мнемотехника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Социоигровые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47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28092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ru-RU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Мнемотехника</a:t>
            </a:r>
          </a:p>
          <a:p>
            <a:endParaRPr lang="ru-RU" dirty="0" smtClean="0"/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Мнемотехника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 не изображения предметов, а символы. Символизм характерен для детского рисунка в дошкольном возрасте и не вызывает трудностей в восприятии. Дидактическим материалом служат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схемы, в которых заложена определённая информация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это средство, орудие, которое помогает детям выделить в предметах или их отношениях те существенные признаки, которые должны войти в содержание пересказа, рассказа. Она учит фиксировать полученный результат в доступной детям схематичной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05" y="3933056"/>
            <a:ext cx="3639249" cy="272943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056846"/>
            <a:ext cx="3426775" cy="257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66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404664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</a:t>
            </a:r>
            <a:r>
              <a:rPr lang="ru-RU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всех существующих приемов обучения рассказыванию одним из самых эффективных является 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моделирования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</a:t>
            </a:r>
            <a:r>
              <a:rPr lang="ru-RU" sz="2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это воспроизведение существенных свойств изучаемого объекта, создание его заместителя и работа с ним. Ребенок достаточно рано встречается с символами, моделями, схемами: вывески в магазине, транспорте, дорожные знаки и т. п. Все это привлекает ребенка, он быстро и легко запоминает эти символы, понимает их значение. Поэтому использование опорных схем только поможет детям выделять главное, находить взаимосвязи.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528" y="3933056"/>
            <a:ext cx="3707904" cy="278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66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82809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</a:t>
            </a:r>
            <a:r>
              <a:rPr lang="ru-RU" sz="2400" b="1" i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Социоигровая</a:t>
            </a:r>
            <a:r>
              <a:rPr lang="ru-RU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технология</a:t>
            </a:r>
          </a:p>
          <a:p>
            <a:endParaRPr lang="ru-RU" dirty="0" smtClean="0"/>
          </a:p>
          <a:p>
            <a:pPr algn="just"/>
            <a:r>
              <a:rPr lang="ru-RU" sz="2000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Социоигровая</a:t>
            </a:r>
            <a:r>
              <a:rPr lang="ru-RU" sz="20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развитие ребёнка в игровом общении со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сверстниками.</a:t>
            </a:r>
          </a:p>
          <a:p>
            <a:pPr algn="just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Социоигровые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основываются на формировании и использовании детьми и педагогами умения свободно и с интересом обсуждать различные вопросы, следить за ходом общего разговора (внутри отдельных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микрогрупп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микрогрупп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 с другом, оказывать помощь друг другу и принимать ее, когда это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573016"/>
            <a:ext cx="3429000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0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256</TotalTime>
  <Words>995</Words>
  <Application>Microsoft Office PowerPoint</Application>
  <PresentationFormat>Экран (4:3)</PresentationFormat>
  <Paragraphs>120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Художественная литература как средство всестороннего развития дошкольника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Леонидович</dc:creator>
  <cp:lastModifiedBy>Александр Леонидович</cp:lastModifiedBy>
  <cp:revision>34</cp:revision>
  <dcterms:created xsi:type="dcterms:W3CDTF">2020-11-17T12:30:20Z</dcterms:created>
  <dcterms:modified xsi:type="dcterms:W3CDTF">2020-12-12T13:37:55Z</dcterms:modified>
</cp:coreProperties>
</file>