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32" r:id="rId1"/>
  </p:sldMasterIdLst>
  <p:notesMasterIdLst>
    <p:notesMasterId r:id="rId19"/>
  </p:notesMasterIdLst>
  <p:sldIdLst>
    <p:sldId id="256" r:id="rId2"/>
    <p:sldId id="257" r:id="rId3"/>
    <p:sldId id="259" r:id="rId4"/>
    <p:sldId id="264" r:id="rId5"/>
    <p:sldId id="258" r:id="rId6"/>
    <p:sldId id="260" r:id="rId7"/>
    <p:sldId id="265" r:id="rId8"/>
    <p:sldId id="261" r:id="rId9"/>
    <p:sldId id="262" r:id="rId10"/>
    <p:sldId id="263" r:id="rId11"/>
    <p:sldId id="266" r:id="rId12"/>
    <p:sldId id="269" r:id="rId13"/>
    <p:sldId id="268" r:id="rId14"/>
    <p:sldId id="279" r:id="rId15"/>
    <p:sldId id="277" r:id="rId16"/>
    <p:sldId id="270" r:id="rId17"/>
    <p:sldId id="280" r:id="rId18"/>
  </p:sldIdLst>
  <p:sldSz cx="9144000" cy="6858000" type="screen4x3"/>
  <p:notesSz cx="6858000" cy="9144000"/>
  <p:custDataLst>
    <p:tags r:id="rId20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A64CD7-0C37-4B70-AE23-EAAAAE541A36}" v="2930" dt="2020-02-21T04:15:55.2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873" autoAdjust="0"/>
  </p:normalViewPr>
  <p:slideViewPr>
    <p:cSldViewPr>
      <p:cViewPr varScale="1">
        <p:scale>
          <a:sx n="86" d="100"/>
          <a:sy n="86" d="100"/>
        </p:scale>
        <p:origin x="1122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D0212B-630E-451F-8EAB-D9AF42BA689C}" type="datetimeFigureOut">
              <a:rPr lang="ru-RU" smtClean="0"/>
              <a:t>20.02.2020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7455B2-E860-44E9-802C-7356BFD6E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4639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455B2-E860-44E9-802C-7356BFD6E18B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7436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2B06123-4EB2-4D69-BBFE-44244E6BA5B4}" type="datetimeFigureOut">
              <a:rPr lang="ru-RU" smtClean="0"/>
              <a:pPr/>
              <a:t>20.02.2020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E3852DA-4048-49BD-909F-7ACF30E900D6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5" y="3733800"/>
            <a:ext cx="61722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928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06123-4EB2-4D69-BBFE-44244E6BA5B4}" type="datetimeFigureOut">
              <a:rPr lang="ru-RU" smtClean="0"/>
              <a:pPr/>
              <a:t>20.02.2020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852DA-4048-49BD-909F-7ACF30E900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0930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06123-4EB2-4D69-BBFE-44244E6BA5B4}" type="datetimeFigureOut">
              <a:rPr lang="ru-RU" smtClean="0"/>
              <a:pPr/>
              <a:t>20.02.2020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852DA-4048-49BD-909F-7ACF30E900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5601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06123-4EB2-4D69-BBFE-44244E6BA5B4}" type="datetimeFigureOut">
              <a:rPr lang="ru-RU" smtClean="0"/>
              <a:pPr/>
              <a:t>20.02.2020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852DA-4048-49BD-909F-7ACF30E900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602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06123-4EB2-4D69-BBFE-44244E6BA5B4}" type="datetimeFigureOut">
              <a:rPr lang="ru-RU" smtClean="0"/>
              <a:pPr/>
              <a:t>20.02.2020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852DA-4048-49BD-909F-7ACF30E900D6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0" y="4020408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3099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06123-4EB2-4D69-BBFE-44244E6BA5B4}" type="datetimeFigureOut">
              <a:rPr lang="ru-RU" smtClean="0"/>
              <a:pPr/>
              <a:t>20.02.2020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852DA-4048-49BD-909F-7ACF30E900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35786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06123-4EB2-4D69-BBFE-44244E6BA5B4}" type="datetimeFigureOut">
              <a:rPr lang="ru-RU" smtClean="0"/>
              <a:pPr/>
              <a:t>20.02.2020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852DA-4048-49BD-909F-7ACF30E900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49435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06123-4EB2-4D69-BBFE-44244E6BA5B4}" type="datetimeFigureOut">
              <a:rPr lang="ru-RU" smtClean="0"/>
              <a:pPr/>
              <a:t>20.02.2020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852DA-4048-49BD-909F-7ACF30E900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4252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06123-4EB2-4D69-BBFE-44244E6BA5B4}" type="datetimeFigureOut">
              <a:rPr lang="ru-RU" smtClean="0"/>
              <a:pPr/>
              <a:t>20.02.2020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852DA-4048-49BD-909F-7ACF30E900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1148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06123-4EB2-4D69-BBFE-44244E6BA5B4}" type="datetimeFigureOut">
              <a:rPr lang="ru-RU" smtClean="0"/>
              <a:pPr/>
              <a:t>20.02.2020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852DA-4048-49BD-909F-7ACF30E900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02665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7" y="1069847"/>
            <a:ext cx="425770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06123-4EB2-4D69-BBFE-44244E6BA5B4}" type="datetimeFigureOut">
              <a:rPr lang="ru-RU" smtClean="0"/>
              <a:pPr/>
              <a:t>20.02.2020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852DA-4048-49BD-909F-7ACF30E900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7516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" y="182880"/>
            <a:ext cx="8778240" cy="649224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7" y="6223829"/>
            <a:ext cx="1746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72B06123-4EB2-4D69-BBFE-44244E6BA5B4}" type="datetimeFigureOut">
              <a:rPr lang="ru-RU" smtClean="0"/>
              <a:pPr/>
              <a:t>20.02.2020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1" y="6223829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6223829"/>
            <a:ext cx="1279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BE3852DA-4048-49BD-909F-7ACF30E900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881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3" r:id="rId1"/>
    <p:sldLayoutId id="2147484134" r:id="rId2"/>
    <p:sldLayoutId id="2147484135" r:id="rId3"/>
    <p:sldLayoutId id="2147484136" r:id="rId4"/>
    <p:sldLayoutId id="2147484137" r:id="rId5"/>
    <p:sldLayoutId id="2147484138" r:id="rId6"/>
    <p:sldLayoutId id="2147484139" r:id="rId7"/>
    <p:sldLayoutId id="2147484140" r:id="rId8"/>
    <p:sldLayoutId id="2147484141" r:id="rId9"/>
    <p:sldLayoutId id="2147484142" r:id="rId10"/>
    <p:sldLayoutId id="214748414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2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27584" y="1261304"/>
            <a:ext cx="7772400" cy="1728192"/>
          </a:xfrm>
        </p:spPr>
        <p:txBody>
          <a:bodyPr>
            <a:normAutofit fontScale="9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br>
              <a:rPr lang="ru-RU" sz="88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melia_DG" pitchFamily="2" charset="0"/>
              </a:rPr>
            </a:br>
            <a:r>
              <a:rPr lang="ru-RU" sz="6000" b="1" dirty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melia_DG" pitchFamily="2" charset="0"/>
              </a:rPr>
              <a:t>Проект</a:t>
            </a:r>
            <a:br>
              <a:rPr lang="ru-RU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melia_DG" pitchFamily="2" charset="0"/>
              </a:rPr>
            </a:br>
            <a:r>
              <a:rPr lang="ru-RU" sz="6000" b="1" dirty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melia_DG" pitchFamily="2" charset="0"/>
              </a:rPr>
              <a:t>«Моя </a:t>
            </a:r>
            <a:r>
              <a:rPr lang="ru-RU" dirty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melia_DG" pitchFamily="2" charset="0"/>
              </a:rPr>
              <a:t> семья</a:t>
            </a:r>
            <a:r>
              <a:rPr lang="ru-RU" sz="6000" b="1" dirty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melia_DG" pitchFamily="2" charset="0"/>
              </a:rPr>
              <a:t>»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10944" y="5301208"/>
            <a:ext cx="3409528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/>
                <a:cs typeface="Times New Roman"/>
              </a:rPr>
              <a:t>Воспитатель: </a:t>
            </a:r>
            <a:r>
              <a:rPr lang="ru-RU" dirty="0" err="1">
                <a:latin typeface="Times New Roman"/>
                <a:cs typeface="Times New Roman"/>
              </a:rPr>
              <a:t>Безымянова</a:t>
            </a:r>
            <a:r>
              <a:rPr lang="ru-RU" dirty="0">
                <a:latin typeface="Times New Roman"/>
                <a:cs typeface="Times New Roman"/>
              </a:rPr>
              <a:t> О.В.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188641"/>
            <a:ext cx="8568952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Муниципальное бюджетное дошкольное образовательное учреждение</a:t>
            </a:r>
            <a:endParaRPr lang="ru-RU" sz="11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dirty="0">
                <a:latin typeface="Times New Roman"/>
                <a:ea typeface="Calibri" panose="020F0502020204030204" pitchFamily="34" charset="0"/>
                <a:cs typeface="Times New Roman"/>
              </a:rPr>
              <a:t>«Детский сад № 10 "Сказка" города алатырь Чувашской Республики</a:t>
            </a:r>
            <a:endParaRPr lang="ru-RU" sz="1100" dirty="0">
              <a:effectLst/>
              <a:latin typeface="Calibri"/>
              <a:ea typeface="Times New Roman" panose="02020603050405020304" pitchFamily="18" charset="0"/>
              <a:cs typeface="Times New Roman"/>
            </a:endParaRPr>
          </a:p>
        </p:txBody>
      </p:sp>
      <p:pic>
        <p:nvPicPr>
          <p:cNvPr id="8" name="Рисунок 8" descr="Изображение выглядит как трава, внешний, человек, сиди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5B102EDD-BE4D-4C5C-8A8C-8248183A7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88" y="3389264"/>
            <a:ext cx="3857625" cy="30941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59857" y="188640"/>
            <a:ext cx="5632623" cy="62478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ru-RU" b="1" dirty="0">
              <a:latin typeface="Times New Roman"/>
              <a:cs typeface="Times New Roman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latin typeface="Times New Roman"/>
                <a:cs typeface="Times New Roman"/>
              </a:rPr>
              <a:t> Речевое развитие – </a:t>
            </a:r>
            <a:r>
              <a:rPr lang="ru-RU" dirty="0">
                <a:latin typeface="Times New Roman"/>
                <a:cs typeface="Times New Roman"/>
              </a:rPr>
              <a:t>заучивание (домашнее задание) и чтение стихотворений о семье, обсуждение пословиц и поговорок, отгадывание загадок, чтение художественных произведений: «Сказка об умном мышонке» С. Маршак, сказка «Аленушка и братец Иванушка», «Как Вовка бабушек выручил» А. Барто, «Мама заболела» Н. Григорьева,  "Волшебное слово" и ""Сыновья" </a:t>
            </a:r>
            <a:r>
              <a:rPr lang="ru-RU" dirty="0" err="1">
                <a:latin typeface="Times New Roman"/>
                <a:cs typeface="Times New Roman"/>
              </a:rPr>
              <a:t>В.Осеева</a:t>
            </a:r>
            <a:r>
              <a:rPr lang="ru-RU" dirty="0">
                <a:latin typeface="Times New Roman"/>
                <a:cs typeface="Times New Roman"/>
              </a:rPr>
              <a:t>, "Цветик-семицветик" В. Катаев.</a:t>
            </a:r>
            <a:endParaRPr lang="ru-RU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latin typeface="Times New Roman"/>
                <a:cs typeface="Times New Roman"/>
              </a:rPr>
              <a:t>Художественно-эстетическое развитие - </a:t>
            </a:r>
            <a:r>
              <a:rPr lang="ru-RU" dirty="0">
                <a:latin typeface="Times New Roman"/>
                <a:cs typeface="Times New Roman"/>
              </a:rPr>
              <a:t>прослушивание  и разучивание  песен о бабушке и маме,  рисование «моя семья», "моя любимая мама", «цветы для мамы», аппликация «сердечко  для мамы», «подарок папе».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latin typeface="Times New Roman"/>
                <a:cs typeface="Times New Roman"/>
              </a:rPr>
              <a:t> Взаимодействие с </a:t>
            </a:r>
            <a:r>
              <a:rPr lang="ru-RU" b="1" dirty="0" err="1">
                <a:latin typeface="Times New Roman"/>
                <a:cs typeface="Times New Roman"/>
              </a:rPr>
              <a:t>родиелями</a:t>
            </a:r>
            <a:r>
              <a:rPr lang="ru-RU" b="1" dirty="0">
                <a:latin typeface="Times New Roman"/>
                <a:cs typeface="Times New Roman"/>
              </a:rPr>
              <a:t> -</a:t>
            </a:r>
            <a:r>
              <a:rPr lang="ru-RU" dirty="0">
                <a:latin typeface="Times New Roman"/>
                <a:cs typeface="Times New Roman"/>
              </a:rPr>
              <a:t> Консультации:</a:t>
            </a:r>
            <a:endParaRPr lang="ru-RU">
              <a:latin typeface="Times New Roman"/>
              <a:cs typeface="Times New Roman"/>
            </a:endParaRPr>
          </a:p>
          <a:p>
            <a:r>
              <a:rPr lang="ru-RU" dirty="0">
                <a:latin typeface="Times New Roman"/>
                <a:cs typeface="Times New Roman"/>
              </a:rPr>
              <a:t>-Куда сходить с ребенком в выходные.</a:t>
            </a:r>
          </a:p>
          <a:p>
            <a:r>
              <a:rPr lang="ru-RU" dirty="0">
                <a:latin typeface="Times New Roman"/>
                <a:cs typeface="Times New Roman"/>
              </a:rPr>
              <a:t>-Семья и семейные ценности.</a:t>
            </a:r>
          </a:p>
          <a:p>
            <a:r>
              <a:rPr lang="ru-RU" dirty="0">
                <a:latin typeface="Times New Roman"/>
                <a:cs typeface="Times New Roman"/>
              </a:rPr>
              <a:t>- Стихи про семью.</a:t>
            </a:r>
          </a:p>
          <a:p>
            <a:r>
              <a:rPr lang="ru-RU" dirty="0">
                <a:latin typeface="Times New Roman"/>
                <a:cs typeface="Times New Roman"/>
              </a:rPr>
              <a:t>  - Изготовление книжки -малышки на тему "загадки" </a:t>
            </a:r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/>
                <a:cs typeface="Times New Roman"/>
              </a:rPr>
              <a:t>- организация фотовыставки "Зимой на прогулке"   </a:t>
            </a:r>
            <a:r>
              <a:rPr lang="ru-RU" sz="2000" dirty="0">
                <a:latin typeface="Times New Roman"/>
                <a:cs typeface="Times New Roman"/>
              </a:rPr>
              <a:t>  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4" descr="Изображение выглядит как человек, держит, мальчик, внутренни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37ED2F98-CE8F-4FC2-B601-51A7811F0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763" y="1703901"/>
            <a:ext cx="2743200" cy="32930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9" y="908720"/>
            <a:ext cx="5200600" cy="594008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Заключительный этап</a:t>
            </a:r>
            <a:r>
              <a:rPr lang="ru-RU" dirty="0"/>
              <a:t>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Изготовление генеалогического древа семьи.</a:t>
            </a:r>
          </a:p>
          <a:p>
            <a:endParaRPr lang="ru-RU" sz="2000" dirty="0">
              <a:latin typeface="Times New Roman"/>
              <a:cs typeface="Times New Roman"/>
            </a:endParaRPr>
          </a:p>
          <a:p>
            <a:r>
              <a:rPr lang="ru-RU" sz="2000" b="1" dirty="0">
                <a:latin typeface="Times New Roman"/>
                <a:cs typeface="Times New Roman"/>
              </a:rPr>
              <a:t>Итогом </a:t>
            </a:r>
            <a:r>
              <a:rPr lang="ru-RU" sz="2000" dirty="0">
                <a:latin typeface="Times New Roman"/>
                <a:cs typeface="Times New Roman"/>
              </a:rPr>
              <a:t>проекта "Моя семья" должно стать развитие творческого интеллектуального мышления дошкольников, умение приобретать знания из различных источников, анализировать факты, высказывать собственные суждения. Благодаря уже проведенной работе у детей сформировано представление о семье, о взаимоотношениях близких людей, о бережном к ним отношении. Положительный результат проведения проекта заключается в усвоении ребенком вечных ценностей: милосердия, любви к родным и близким, в стремлении делать добро. 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78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8274" y="-69688"/>
            <a:ext cx="8686800" cy="634082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Times New Roman"/>
                <a:cs typeface="Times New Roman"/>
              </a:rPr>
              <a:t>Игровая деятельность дошкольников </a:t>
            </a:r>
            <a:endParaRPr lang="ru-RU" dirty="0"/>
          </a:p>
        </p:txBody>
      </p:sp>
      <p:pic>
        <p:nvPicPr>
          <p:cNvPr id="3" name="Рисунок 4" descr="Изображение выглядит как ребенок, человек, внутренний, мальчи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20006A7A-5877-44D5-86E2-978628FAF9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338" y="1028700"/>
            <a:ext cx="3257550" cy="24431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6" descr="Изображение выглядит как снег, внешний, ребенок, катается на лыжах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3E7FBC54-A895-4655-8871-ED081BA429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750" y="971550"/>
            <a:ext cx="3300412" cy="25003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8" descr="Изображение выглядит как человек, ребенок, внутренний, маленьки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077D0F79-C9F6-493A-846A-36A5615E60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7438" y="4029075"/>
            <a:ext cx="4157662" cy="23431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658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Художественно-эстетическое  развитие</a:t>
            </a:r>
            <a:endParaRPr lang="ru-RU"/>
          </a:p>
        </p:txBody>
      </p:sp>
      <p:pic>
        <p:nvPicPr>
          <p:cNvPr id="3" name="Рисунок 3" descr="Изображение выглядит как внутренний, человек, стол, мальчи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8F33DFF9-9391-4B48-A14B-4424C49F7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50" y="928688"/>
            <a:ext cx="2900362" cy="51577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6" descr="Изображение выглядит как человек, стол, внутренний, сиди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A716326B-FF83-4B80-8BE4-59F56CCAD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3463" y="1100138"/>
            <a:ext cx="3786187" cy="50434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6518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643188" y="-290512"/>
            <a:ext cx="748665" cy="213360"/>
          </a:xfrm>
        </p:spPr>
        <p:txBody>
          <a:bodyPr>
            <a:normAutofit fontScale="90000"/>
          </a:bodyPr>
          <a:lstStyle/>
          <a:p>
            <a:pPr algn="ctr"/>
            <a:endParaRPr lang="ru-RU" sz="3200" b="1" dirty="0"/>
          </a:p>
        </p:txBody>
      </p:sp>
      <p:pic>
        <p:nvPicPr>
          <p:cNvPr id="3" name="Рисунок 3" descr="Изображение выглядит как человек, стол, держит, ед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ACAB38E7-4427-4B6C-A4E1-60C782338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5" y="428625"/>
            <a:ext cx="4643438" cy="26146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8" descr="Изображение выглядит как человек, внешний, трава, сиди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8AB5AD84-96DE-408D-B39F-75FEA77C7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3538" y="1471613"/>
            <a:ext cx="2986087" cy="39862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10" descr="Изображение выглядит как внутренний, человек, ребенок, молодо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789369DB-B005-4336-8778-3CB02CF7F6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788" y="3371850"/>
            <a:ext cx="4000500" cy="30146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166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69" y="1184558"/>
            <a:ext cx="7690355" cy="5392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3318409" y="476672"/>
            <a:ext cx="31911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/>
              <a:t>Консультации</a:t>
            </a:r>
          </a:p>
        </p:txBody>
      </p:sp>
    </p:spTree>
    <p:extLst>
      <p:ext uri="{BB962C8B-B14F-4D97-AF65-F5344CB8AC3E}">
        <p14:creationId xmlns:p14="http://schemas.microsoft.com/office/powerpoint/2010/main" val="1730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0569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Стихи по теме проекта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03848" y="2981200"/>
            <a:ext cx="3894478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«Семья – большое счастье!»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каждого на свете</a:t>
            </a:r>
          </a:p>
          <a:p>
            <a:pPr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Должны быть папа с мамой –</a:t>
            </a:r>
          </a:p>
          <a:p>
            <a:pPr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тех, кто всех послушней,</a:t>
            </a:r>
          </a:p>
          <a:p>
            <a:pPr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непослушных самых.</a:t>
            </a:r>
          </a:p>
          <a:p>
            <a:pPr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каждого на свете</a:t>
            </a:r>
          </a:p>
          <a:p>
            <a:pPr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Должны быть братья, сёстры…</a:t>
            </a:r>
          </a:p>
          <a:p>
            <a:pPr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Чтоб жизнь была весёлой</a:t>
            </a:r>
          </a:p>
          <a:p>
            <a:pPr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от улыбок пёстрой.</a:t>
            </a:r>
          </a:p>
          <a:p>
            <a:pPr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каждого на свете:</a:t>
            </a:r>
          </a:p>
          <a:p>
            <a:pPr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Детишек, птиц, зверья,</a:t>
            </a:r>
          </a:p>
          <a:p>
            <a:pPr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Должны быть те, кто дорог –</a:t>
            </a:r>
          </a:p>
          <a:p>
            <a:pPr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Родимая семья!</a:t>
            </a:r>
          </a:p>
          <a:p>
            <a:pPr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каждого на свете</a:t>
            </a:r>
          </a:p>
          <a:p>
            <a:pPr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Должны быть папа с мамой,</a:t>
            </a:r>
          </a:p>
          <a:p>
            <a:pPr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Семья большое счастье –</a:t>
            </a:r>
          </a:p>
          <a:p>
            <a:pPr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Подарок самый-самый!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10800000" flipV="1">
            <a:off x="3469893" y="734431"/>
            <a:ext cx="238660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Стихи о папе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Папа! Ты самый сильный.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всех на свете умней.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Ещё ты самый красивый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всех веселей и добрей.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Конечно же, все мечтают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Похожим быть на тебя,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мы-то с тобой точно знаем: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Твоё отражение — Я!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1124745"/>
            <a:ext cx="2918128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</a:t>
            </a:r>
            <a:r>
              <a:rPr lang="ru-RU" sz="1400" b="1" dirty="0">
                <a:solidFill>
                  <a:srgbClr val="88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братом своим очень-очень горжусь</a:t>
            </a:r>
            <a:b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в этом всем с радостью вновь признаюсь!</a:t>
            </a:r>
            <a:b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Знакомы с рожденья и с детства дружны,</a:t>
            </a:r>
            <a:b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Поэтому очень друг другу нужны!</a:t>
            </a:r>
            <a:b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Спасибо за то, что ты добр и умён,</a:t>
            </a:r>
            <a:b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Отзывчив, надёжен, красив и силён!</a:t>
            </a:r>
            <a:b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Готов ты помочь и понять меня рад,</a:t>
            </a:r>
            <a:b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Ты — самый хороший и преданный брат!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7158" y="4071942"/>
            <a:ext cx="3024336" cy="2555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Моя Мама</a:t>
            </a:r>
          </a:p>
          <a:p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Только просыпаюсь, улыбаюсь я,</a:t>
            </a:r>
            <a:b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Солнышко целует ласково меня.</a:t>
            </a:r>
            <a:b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 смотрю на солнце — маму вижу я,</a:t>
            </a:r>
            <a:b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Солнце — это мама милая моя!</a:t>
            </a:r>
            <a:b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Наступает вечер, скоро спать пойду,</a:t>
            </a:r>
            <a:b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качает ветер раннюю звезду.</a:t>
            </a:r>
            <a:b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Песенку о звездах снова слышу я:</a:t>
            </a:r>
            <a:b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Напевает мама милая моя</a:t>
            </a:r>
            <a:r>
              <a:rPr lang="ru-RU" sz="900" dirty="0">
                <a:latin typeface="Tahoma" panose="020B0604030504040204" pitchFamily="34" charset="0"/>
                <a:ea typeface="Calibri" panose="020F0502020204030204" pitchFamily="34" charset="0"/>
              </a:rPr>
              <a:t>!</a:t>
            </a:r>
            <a:br>
              <a:rPr lang="ru-RU" sz="900" dirty="0">
                <a:latin typeface="Tahoma" panose="020B0604030504040204" pitchFamily="34" charset="0"/>
                <a:ea typeface="Calibri" panose="020F0502020204030204" pitchFamily="34" charset="0"/>
              </a:rPr>
            </a:b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027143" y="908720"/>
            <a:ext cx="2915816" cy="56138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В мире нет ее роднее,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Справедливей и добрее.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 скажу друзья вам прямо- 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Лучше всех на свете мама.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Кто же трудную работу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Может делать по субботам?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топором, пилой ,лопатой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Строит, трудится наш папа.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Кто любить не устает,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Пироги для нас печет,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Вкусные оладушки ?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Это наша бабушка.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Кто всю жизнь работал,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Окружал заботой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Внуков, бабушку, детей,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Уважал простых людей?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пенсии уж много лет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Нестареющий наш дед.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Кто веселый карапузик-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Шустро ползает на пузе?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Удивительный мальчишка-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Это младший мой братишка.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Кто любит и меня, и братца,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 больше любит наряжаться?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Очень модная девчонка-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Моя старшая сестренка.                                  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50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103120"/>
            <a:ext cx="8712968" cy="3931920"/>
          </a:xfrm>
        </p:spPr>
        <p:txBody>
          <a:bodyPr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indent="0">
              <a:buNone/>
            </a:pPr>
            <a:r>
              <a:rPr lang="ru-RU" sz="3600" b="1" dirty="0">
                <a:ln/>
                <a:solidFill>
                  <a:schemeClr val="accent4"/>
                </a:solidFill>
              </a:rPr>
              <a:t>       </a:t>
            </a:r>
            <a:r>
              <a:rPr lang="ru-RU" sz="5400" b="1" i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Спасибо за внимание</a:t>
            </a:r>
            <a:r>
              <a:rPr lang="ru-RU" sz="6000" b="1" i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2971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620688"/>
            <a:ext cx="8424936" cy="267765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ru-RU" sz="2400" b="1" u="sng" dirty="0">
                <a:latin typeface="Times New Roman"/>
                <a:ea typeface="Calibri" panose="020F0502020204030204" pitchFamily="34" charset="0"/>
                <a:cs typeface="Times New Roman"/>
              </a:rPr>
              <a:t>Вид проекта: </a:t>
            </a:r>
            <a:r>
              <a:rPr lang="ru-RU" sz="2400" dirty="0">
                <a:latin typeface="Times New Roman"/>
                <a:cs typeface="Times New Roman"/>
              </a:rPr>
              <a:t>познавательно- творческий.</a:t>
            </a:r>
            <a:endParaRPr lang="ru-RU" sz="2400" dirty="0">
              <a:solidFill>
                <a:srgbClr val="FF0000"/>
              </a:solidFill>
              <a:latin typeface="Times New Roman"/>
              <a:ea typeface="Calibri" panose="020F0502020204030204" pitchFamily="34" charset="0"/>
              <a:cs typeface="Times New Roman"/>
            </a:endParaRPr>
          </a:p>
          <a:p>
            <a:br>
              <a:rPr lang="ru-RU" sz="24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u="sng" dirty="0">
                <a:latin typeface="Times New Roman"/>
                <a:ea typeface="Calibri" panose="020F0502020204030204" pitchFamily="34" charset="0"/>
                <a:cs typeface="Times New Roman"/>
              </a:rPr>
              <a:t>Продолжительность проекта:</a:t>
            </a:r>
            <a:r>
              <a:rPr lang="ru-RU" sz="2400" dirty="0">
                <a:latin typeface="Times New Roman"/>
                <a:ea typeface="Calibri" panose="020F0502020204030204" pitchFamily="34" charset="0"/>
                <a:cs typeface="Times New Roman"/>
              </a:rPr>
              <a:t> долгосрочный  01.10.19-29.05.20.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b="1" u="sng" dirty="0">
                <a:latin typeface="Times New Roman"/>
                <a:ea typeface="Calibri" panose="020F0502020204030204" pitchFamily="34" charset="0"/>
                <a:cs typeface="Times New Roman"/>
              </a:rPr>
              <a:t>Участники проекта:</a:t>
            </a:r>
            <a:r>
              <a:rPr lang="ru-RU" sz="2400" dirty="0">
                <a:latin typeface="Times New Roman"/>
                <a:ea typeface="Calibri" panose="020F0502020204030204" pitchFamily="34" charset="0"/>
                <a:cs typeface="Times New Roman"/>
              </a:rPr>
              <a:t> дети подготовительной к школе группы, их родители,  воспитатель.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750" y="4400452"/>
            <a:ext cx="5230813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4" descr="Изображение выглядит как человек, ребенок, внутренний, стои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F967B722-F193-4757-B9E6-6E6E530AA1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0" y="3514726"/>
            <a:ext cx="3557587" cy="26717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260648"/>
            <a:ext cx="8640960" cy="310854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ru-RU" sz="2800" dirty="0">
                <a:latin typeface="Times New Roman"/>
                <a:cs typeface="Times New Roman"/>
              </a:rPr>
              <a:t>Проблема</a:t>
            </a:r>
            <a:r>
              <a:rPr lang="ru-RU" sz="2400" dirty="0">
                <a:latin typeface="Times New Roman"/>
                <a:cs typeface="Times New Roman"/>
              </a:rPr>
              <a:t>: В наше время в силу сильной загруженности родителей уделяется мало внимания совместной деятельности детей и родителей. Многие родители, в силу своей не заинтересованности, не просвещенности, не знают свои «корни». Забываются семейные традиции. А ведь именно семья является для человека главным в жизни, именно в семье ребенок учится любить, заботится, именно семья является хранителем традиций. </a:t>
            </a:r>
          </a:p>
        </p:txBody>
      </p:sp>
      <p:pic>
        <p:nvPicPr>
          <p:cNvPr id="4" name="Рисунок 4" descr="Изображение выглядит как внутренний, день рождения, стол, фотография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BE16411F-A571-4616-8BDC-7D8BB9024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375" y="3200401"/>
            <a:ext cx="5643562" cy="35432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1"/>
            <a:ext cx="8928992" cy="643708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Актуальность проекта: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dirty="0">
                <a:solidFill>
                  <a:srgbClr val="111111"/>
                </a:solidFill>
                <a:latin typeface="Times New Roman"/>
                <a:ea typeface="Times New Roman" panose="02020603050405020304" pitchFamily="18" charset="0"/>
                <a:cs typeface="Times New Roman"/>
              </a:rPr>
              <a:t>Семья - это первый социальный институт, с которым ребенок встречается в жизни, частью которого является. Семья занимает центральное место в воспитании ребёнка, играет основную роль в формировании мировоззрения, нравственных норм поведения, чувств, социально-нравственного облика и позиции малыша. В семье воспитание детей должно строиться на любви, опыте, традициях, личном примере из детства родных и близких. И какую бы сторону развития ребёнка мы не рассматривали, всегда окажется, что главную роль в становлении его личности на разных возрастных этапах играет семья. В современных условиях, когда большинство семей озабочено решением проблем экономического, а порой физического выживания, усилилась тенденция самоустранения многих родителей от решения вопросов воспитания и личностного развития ребёнка. Родители, не владея в достаточной мере знанием возрастных и индивидуальных особенностей развития ребёнка, порой осуществляют воспитание вслепую, интуитивно. Всё это, как правило, не приносит позитивных результатов. А семья для малыша - это мир, в котором закладываются основы морали, отношения к людям. Членов семьи объединяет кровное родство, любовь, общие интересы. Родители являются первыми педагогами. Воспитательное влияние семьи велико и, к сожалению, не всегда позитивно. От того, каков психологический климат в семье, какие сложились отношения, традиции, обычаи, во многом зависит личность ребёнка в будущем. Там, где родители в семьях уделяют большое внимание формированию традиций и обычаев семьи, дети более уверенно входят в мир взрослых.</a:t>
            </a:r>
            <a:endParaRPr lang="ru-RU" sz="1400" dirty="0">
              <a:effectLst/>
              <a:latin typeface="Times New Roman"/>
              <a:ea typeface="Calibri" panose="020F0502020204030204" pitchFamily="34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4305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0"/>
            <a:ext cx="8964488" cy="437491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indent="228600">
              <a:lnSpc>
                <a:spcPct val="107000"/>
              </a:lnSpc>
            </a:pPr>
            <a:r>
              <a:rPr lang="ru-RU" b="1" dirty="0">
                <a:solidFill>
                  <a:srgbClr val="111111"/>
                </a:solidFill>
                <a:latin typeface="Times New Roman"/>
                <a:ea typeface="Times New Roman" panose="02020603050405020304" pitchFamily="18" charset="0"/>
                <a:cs typeface="Times New Roman"/>
              </a:rPr>
              <a:t>Цель проекта: </a:t>
            </a:r>
            <a:r>
              <a:rPr lang="ru-RU" dirty="0">
                <a:solidFill>
                  <a:srgbClr val="111111"/>
                </a:solidFill>
                <a:latin typeface="Times New Roman"/>
                <a:ea typeface="Times New Roman" panose="02020603050405020304" pitchFamily="18" charset="0"/>
                <a:cs typeface="Times New Roman"/>
              </a:rPr>
              <a:t>формирование у детей понятие "семья" и повышение роли семейных ценностей в становлении личности ребенка, воспитание любви и уважительного отношения к родителям и близким, развитие партнерских отношений с семьями воспитанников группы</a:t>
            </a:r>
            <a:endParaRPr lang="ru-RU" b="1" dirty="0">
              <a:solidFill>
                <a:srgbClr val="111111"/>
              </a:solidFill>
              <a:latin typeface="Times New Roman"/>
              <a:cs typeface="Times New Roman"/>
            </a:endParaRPr>
          </a:p>
          <a:p>
            <a:pPr indent="228600">
              <a:lnSpc>
                <a:spcPct val="107000"/>
              </a:lnSpc>
            </a:pPr>
            <a:r>
              <a:rPr lang="ru-RU" b="1" dirty="0">
                <a:latin typeface="Times New Roman"/>
                <a:cs typeface="Times New Roman"/>
              </a:rPr>
              <a:t>    Задачи:</a:t>
            </a:r>
            <a:endParaRPr lang="ru-RU">
              <a:latin typeface="Times New Roman"/>
              <a:cs typeface="Times New Roman"/>
            </a:endParaRPr>
          </a:p>
          <a:p>
            <a:r>
              <a:rPr lang="ru-RU" dirty="0">
                <a:latin typeface="Times New Roman"/>
                <a:cs typeface="Times New Roman"/>
              </a:rPr>
              <a:t>1.Формировать у детей представления о семье, о родственных отношениях.</a:t>
            </a:r>
          </a:p>
          <a:p>
            <a:r>
              <a:rPr lang="ru-RU" dirty="0">
                <a:latin typeface="Times New Roman"/>
                <a:cs typeface="Times New Roman"/>
              </a:rPr>
              <a:t>2. Закреплять знание имен, фамилий родителей, бабушек и дедушек, их профессий. </a:t>
            </a:r>
          </a:p>
          <a:p>
            <a:r>
              <a:rPr lang="ru-RU" dirty="0">
                <a:latin typeface="Times New Roman"/>
                <a:cs typeface="Times New Roman"/>
              </a:rPr>
              <a:t>3. Обогащать детско-родительские отношения опытом совместной творческой деятельности</a:t>
            </a:r>
          </a:p>
          <a:p>
            <a:r>
              <a:rPr lang="ru-RU" dirty="0">
                <a:latin typeface="Times New Roman"/>
                <a:cs typeface="Times New Roman"/>
              </a:rPr>
              <a:t>4. Воспитывать уважительное отношение и любовь к родным и близким, уважение к труду и занятиям членов семьи. </a:t>
            </a:r>
          </a:p>
          <a:p>
            <a:r>
              <a:rPr lang="ru-RU" dirty="0">
                <a:latin typeface="Times New Roman"/>
                <a:cs typeface="Times New Roman"/>
              </a:rPr>
              <a:t>5. Вызвать у ребёнка желание рассказывать о своей семье; обогащать словарный запас 6.  Закрепить приемы лепки, рисования, аппликации; развитие творческих способностей, памяти, воображения.</a:t>
            </a:r>
            <a:endParaRPr lang="ru-RU">
              <a:latin typeface="Times New Roman"/>
              <a:cs typeface="Times New Roman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4" descr="Изображение выглядит как человек, стол, внутренний, сиди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84FCF265-3BD7-4346-80CC-9BAE09C1E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6013" y="4086225"/>
            <a:ext cx="4543424" cy="25431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548680"/>
            <a:ext cx="8136904" cy="312072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indent="228600">
              <a:spcAft>
                <a:spcPts val="0"/>
              </a:spcAft>
            </a:pPr>
            <a:r>
              <a:rPr lang="ru-RU" sz="2000" b="1" dirty="0">
                <a:solidFill>
                  <a:srgbClr val="111111"/>
                </a:solidFill>
                <a:latin typeface="Times New Roman"/>
                <a:ea typeface="Times New Roman" panose="02020603050405020304" pitchFamily="18" charset="0"/>
                <a:cs typeface="Times New Roman"/>
              </a:rPr>
              <a:t>Ожидаемые результаты:</a:t>
            </a:r>
            <a:endParaRPr lang="ru-RU" sz="2000">
              <a:latin typeface="Times New Roman"/>
              <a:ea typeface="Calibri" panose="020F0502020204030204" pitchFamily="34" charset="0"/>
              <a:cs typeface="Times New Roman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ru-RU" sz="2000" dirty="0">
                <a:latin typeface="Times New Roman"/>
                <a:cs typeface="Times New Roman"/>
              </a:rPr>
              <a:t>Дети знают больше о своей семье, традициях и праздниках 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ru-RU" sz="2000" dirty="0">
                <a:latin typeface="Times New Roman"/>
                <a:cs typeface="Times New Roman"/>
              </a:rPr>
              <a:t>Проявляют больше уважения, заботы к членам своей семьи, испытывают чувство гордости за свою семью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ru-RU" sz="2000" dirty="0">
                <a:latin typeface="Times New Roman"/>
                <a:cs typeface="Times New Roman"/>
              </a:rPr>
              <a:t>Дети и родители проводят больше времени вместе.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ru-RU" sz="2000" dirty="0">
                <a:latin typeface="Times New Roman"/>
                <a:cs typeface="Times New Roman"/>
              </a:rPr>
              <a:t> Совместная деятельность  способствует укреплению отношений между родителями и детьми, педагогами и родителями.</a:t>
            </a:r>
            <a:r>
              <a:rPr lang="ru-RU" sz="2000" dirty="0">
                <a:solidFill>
                  <a:srgbClr val="111111"/>
                </a:solidFill>
                <a:latin typeface="Times New Roman"/>
                <a:ea typeface="Times New Roman" panose="02020603050405020304" pitchFamily="18" charset="0"/>
                <a:cs typeface="Times New Roman"/>
              </a:rPr>
              <a:t>.</a:t>
            </a:r>
            <a:endParaRPr lang="ru-RU" sz="2000">
              <a:effectLst/>
              <a:latin typeface="Times New Roman"/>
              <a:ea typeface="Calibri" panose="020F0502020204030204" pitchFamily="34" charset="0"/>
              <a:cs typeface="Times New Roman"/>
            </a:endParaRPr>
          </a:p>
        </p:txBody>
      </p:sp>
      <p:pic>
        <p:nvPicPr>
          <p:cNvPr id="4" name="Рисунок 4" descr="Изображение выглядит как человек, внутренний, в позе, фотография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85B95870-4B70-4542-8B0B-5B4C1F9A98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25" y="3600450"/>
            <a:ext cx="4586287" cy="30575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04664"/>
            <a:ext cx="8208912" cy="283770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2000" b="1" u="sng" dirty="0">
                <a:latin typeface="Times New Roman"/>
                <a:ea typeface="Calibri" panose="020F0502020204030204" pitchFamily="34" charset="0"/>
                <a:cs typeface="Times New Roman"/>
              </a:rPr>
              <a:t>Реализации проекта:</a:t>
            </a:r>
            <a:endParaRPr lang="ru-RU" sz="2000" dirty="0">
              <a:latin typeface="Times New Roman"/>
              <a:ea typeface="Calibri" panose="020F0502020204030204" pitchFamily="34" charset="0"/>
              <a:cs typeface="Times New Roman"/>
            </a:endParaRP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/>
                <a:ea typeface="Calibri" panose="020F0502020204030204" pitchFamily="34" charset="0"/>
                <a:cs typeface="Times New Roman"/>
              </a:rPr>
              <a:t>непосредственно образовательная деятельность;</a:t>
            </a:r>
            <a:endParaRPr lang="ru-RU" sz="2000">
              <a:latin typeface="Times New Roman"/>
              <a:ea typeface="Calibri" panose="020F0502020204030204" pitchFamily="34" charset="0"/>
              <a:cs typeface="Times New Roman"/>
            </a:endParaRP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/>
                <a:ea typeface="Calibri" panose="020F0502020204030204" pitchFamily="34" charset="0"/>
                <a:cs typeface="Times New Roman"/>
              </a:rPr>
              <a:t>игры;</a:t>
            </a:r>
            <a:endParaRPr lang="ru-RU" sz="2000">
              <a:latin typeface="Times New Roman"/>
              <a:ea typeface="Calibri" panose="020F0502020204030204" pitchFamily="34" charset="0"/>
              <a:cs typeface="Times New Roman"/>
            </a:endParaRP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/>
                <a:ea typeface="Calibri" panose="020F0502020204030204" pitchFamily="34" charset="0"/>
                <a:cs typeface="Times New Roman"/>
              </a:rPr>
              <a:t>беседы;</a:t>
            </a:r>
            <a:endParaRPr lang="ru-RU" sz="2000">
              <a:latin typeface="Times New Roman"/>
              <a:ea typeface="Calibri" panose="020F0502020204030204" pitchFamily="34" charset="0"/>
              <a:cs typeface="Times New Roman"/>
            </a:endParaRP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/>
                <a:ea typeface="Calibri" panose="020F0502020204030204" pitchFamily="34" charset="0"/>
                <a:cs typeface="Times New Roman"/>
              </a:rPr>
              <a:t>консультации родителям;</a:t>
            </a:r>
            <a:endParaRPr lang="ru-RU" sz="2000">
              <a:latin typeface="Times New Roman"/>
              <a:ea typeface="Calibri" panose="020F0502020204030204" pitchFamily="34" charset="0"/>
              <a:cs typeface="Times New Roman"/>
            </a:endParaRP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/>
                <a:ea typeface="Calibri" panose="020F0502020204030204" pitchFamily="34" charset="0"/>
                <a:cs typeface="Times New Roman"/>
              </a:rPr>
              <a:t>чтение художественной литературы.</a:t>
            </a:r>
            <a:endParaRPr lang="ru-RU" sz="2000">
              <a:latin typeface="Times New Roman"/>
              <a:ea typeface="Calibri" panose="020F0502020204030204" pitchFamily="34" charset="0"/>
              <a:cs typeface="Times New Roman"/>
            </a:endParaRP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ru-RU" sz="3200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7624" y="404664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3200" b="1" u="sng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5" descr="Изображение выглядит как человек, внутренний, стол, девочк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55D43708-459D-4302-AAEA-A897C514E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3588" y="2700338"/>
            <a:ext cx="2743200" cy="3657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7" descr="Изображение выглядит как человек, внутренний, ребенок, молодо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B6C1C034-C7E7-408E-8525-335560074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38" y="3557588"/>
            <a:ext cx="3529012" cy="26431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745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9537" y="50"/>
            <a:ext cx="5072583" cy="618630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endParaRPr lang="ru-RU" sz="2400" b="1" dirty="0">
              <a:latin typeface="Times New Roman"/>
              <a:cs typeface="Times New Roman"/>
            </a:endParaRPr>
          </a:p>
          <a:p>
            <a:pPr algn="ctr"/>
            <a:r>
              <a:rPr lang="ru-RU" sz="2400" b="1" dirty="0">
                <a:latin typeface="Times New Roman"/>
                <a:cs typeface="Times New Roman"/>
              </a:rPr>
              <a:t>Этапы проекта</a:t>
            </a:r>
            <a:endParaRPr lang="ru-RU" dirty="0">
              <a:latin typeface="Times New Roman"/>
              <a:cs typeface="Times New Roman"/>
            </a:endParaRPr>
          </a:p>
          <a:p>
            <a:pPr marL="457200" indent="-457200"/>
            <a:r>
              <a:rPr lang="en-US" sz="2400" b="1" dirty="0">
                <a:latin typeface="Times New Roman"/>
                <a:cs typeface="Times New Roman"/>
              </a:rPr>
              <a:t>I</a:t>
            </a:r>
            <a:r>
              <a:rPr lang="en-US" sz="2000" b="1" dirty="0">
                <a:latin typeface="Times New Roman"/>
                <a:cs typeface="Times New Roman"/>
              </a:rPr>
              <a:t>. </a:t>
            </a:r>
            <a:r>
              <a:rPr lang="ru-RU" sz="2000" b="1" dirty="0">
                <a:latin typeface="Times New Roman"/>
                <a:cs typeface="Times New Roman"/>
              </a:rPr>
              <a:t>Подготовительный этап.</a:t>
            </a:r>
          </a:p>
          <a:p>
            <a:pPr marL="457200" indent="-457200">
              <a:buAutoNum type="arabicPeriod"/>
            </a:pPr>
            <a:r>
              <a:rPr lang="ru-RU" sz="2000" dirty="0">
                <a:latin typeface="Times New Roman"/>
                <a:cs typeface="Times New Roman"/>
              </a:rPr>
              <a:t>Определение темы, цели, задач проекта.</a:t>
            </a:r>
          </a:p>
          <a:p>
            <a:pPr marL="457200" indent="-457200">
              <a:buAutoNum type="arabicPeriod"/>
            </a:pPr>
            <a:r>
              <a:rPr lang="ru-RU" sz="2000" dirty="0">
                <a:latin typeface="Times New Roman"/>
                <a:cs typeface="Times New Roman"/>
              </a:rPr>
              <a:t>Определение участников проекта.</a:t>
            </a:r>
          </a:p>
          <a:p>
            <a:pPr marL="457200" indent="-457200">
              <a:buAutoNum type="arabicPeriod"/>
            </a:pPr>
            <a:r>
              <a:rPr lang="ru-RU" sz="2000" dirty="0">
                <a:latin typeface="Times New Roman"/>
                <a:cs typeface="Times New Roman"/>
              </a:rPr>
              <a:t>Определение времени в режиме для реализации проекта.</a:t>
            </a:r>
          </a:p>
          <a:p>
            <a:pPr marL="457200" indent="-457200">
              <a:buAutoNum type="arabicPeriod"/>
            </a:pPr>
            <a:r>
              <a:rPr lang="ru-RU" sz="2000" dirty="0">
                <a:latin typeface="Times New Roman"/>
                <a:cs typeface="Times New Roman"/>
              </a:rPr>
              <a:t>Подготовка необходимого  дидактического </a:t>
            </a:r>
            <a:r>
              <a:rPr lang="ru-RU" dirty="0">
                <a:latin typeface="Times New Roman"/>
                <a:cs typeface="Times New Roman"/>
              </a:rPr>
              <a:t>материала</a:t>
            </a:r>
            <a:r>
              <a:rPr lang="ru-RU" sz="2000" dirty="0">
                <a:latin typeface="Times New Roman"/>
                <a:cs typeface="Times New Roman"/>
              </a:rPr>
              <a:t>, наглядных пособий.</a:t>
            </a:r>
            <a:endParaRPr lang="ru-RU" dirty="0">
              <a:latin typeface="Corbel" panose="020B0503020204020204"/>
              <a:cs typeface="Times New Roman"/>
            </a:endParaRPr>
          </a:p>
          <a:p>
            <a:pPr marL="457200" indent="-457200">
              <a:buAutoNum type="arabicPeriod"/>
            </a:pPr>
            <a:r>
              <a:rPr lang="ru-RU" sz="2000" dirty="0">
                <a:latin typeface="Times New Roman"/>
                <a:cs typeface="Times New Roman"/>
              </a:rPr>
              <a:t>Изучение имеющейся литературы по теме проекта (стихи, сказки, рассказы, пословицы, поговорки, пальчиковые гимнастики и др.) </a:t>
            </a:r>
          </a:p>
          <a:p>
            <a:pPr marL="457200" indent="-457200">
              <a:buAutoNum type="arabicPeriod"/>
            </a:pPr>
            <a:r>
              <a:rPr lang="ru-RU" sz="2000" dirty="0">
                <a:latin typeface="Times New Roman"/>
                <a:cs typeface="Times New Roman"/>
              </a:rPr>
              <a:t>Определение содержания, методов, форм работы с детьми, родителями по проекту.</a:t>
            </a:r>
          </a:p>
          <a:p>
            <a:pPr marL="457200" indent="-457200">
              <a:buAutoNum type="arabicPeriod"/>
            </a:pPr>
            <a:r>
              <a:rPr lang="ru-RU" sz="2000" dirty="0">
                <a:latin typeface="Times New Roman"/>
                <a:cs typeface="Times New Roman"/>
              </a:rPr>
              <a:t>Составление проекта.</a:t>
            </a:r>
            <a:br>
              <a:rPr lang="ru-RU" sz="2000" dirty="0"/>
            </a:br>
            <a:endParaRPr lang="ru-RU" sz="2400"/>
          </a:p>
        </p:txBody>
      </p:sp>
      <p:pic>
        <p:nvPicPr>
          <p:cNvPr id="4" name="Рисунок 4" descr="Изображение выглядит как снег, внешний, человек, сиди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B9E8D16B-0240-41D9-895C-9855835F6D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2150" y="1028700"/>
            <a:ext cx="2828925" cy="50434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-99392"/>
            <a:ext cx="4032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Основной этап.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9512" y="608495"/>
            <a:ext cx="6953919" cy="680186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b="1" dirty="0">
                <a:latin typeface="Times New Roman"/>
                <a:cs typeface="Times New Roman"/>
              </a:rPr>
              <a:t>Дидактические игры </a:t>
            </a:r>
            <a:r>
              <a:rPr lang="ru-RU" dirty="0">
                <a:latin typeface="Times New Roman"/>
                <a:cs typeface="Times New Roman"/>
              </a:rPr>
              <a:t>- Ласковое слово», «Собери портрет», «Маленькие помощники», «Закончи предложение», «Кто старше?», «Кто младше?», «Родственные отношения», «Чудесный мешочек», «Назови по имени», «Найди и назови», «Кто главный?», «Как зовут членов семьи», «Моя семья», «Собери семью", " Какой, какая?", " Семейные обязанности" и др.                                                                                                        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b="1" dirty="0">
                <a:latin typeface="Times New Roman"/>
                <a:cs typeface="Times New Roman"/>
              </a:rPr>
              <a:t>Сюжетно-ролевые игры - </a:t>
            </a:r>
            <a:r>
              <a:rPr lang="ru-RU" dirty="0">
                <a:latin typeface="Times New Roman"/>
                <a:cs typeface="Times New Roman"/>
              </a:rPr>
              <a:t>игровые сюжеты «Утро в семье», «Обед в семье», «Папа – хороший хозяин», «Вечер в семье», «Мама укладывает детей спать», «Выходной день в семье», «В семье заболел ребенок», «Помогаем маме стирать белье», «Большая уборка дома», «Праздник в семье: мамин день, Новый год,  день рождения», и др.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latin typeface="Times New Roman"/>
                <a:cs typeface="Times New Roman"/>
              </a:rPr>
              <a:t> </a:t>
            </a:r>
            <a:r>
              <a:rPr lang="ru-RU" b="1" dirty="0">
                <a:latin typeface="Times New Roman"/>
                <a:cs typeface="Times New Roman"/>
              </a:rPr>
              <a:t>Беседы - </a:t>
            </a:r>
            <a:r>
              <a:rPr lang="ru-RU" dirty="0">
                <a:latin typeface="Times New Roman"/>
                <a:cs typeface="Times New Roman"/>
              </a:rPr>
              <a:t>«Моя семья», «Мои братья и сестры», «Мой день дома», «Выходной день в нашей семье», «Я и мой папа», «Наши бабушки и дедушки»,  «Традиции в нашей семье», «О том, как нужно вести себя с  мамой,  папой и остальными членами семьи», "Как мы отдыхаем с семьей" , "Все профессии хороши, все профессии нужны"                                                                                            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</a:t>
            </a:r>
            <a:r>
              <a:rPr lang="ru-RU" sz="2000" dirty="0">
                <a:latin typeface="Times New Roman"/>
                <a:cs typeface="Times New Roman"/>
              </a:rPr>
              <a:t>                                                                                                                                  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7b4f212df9ca7519b2410b59a6dbd962b2f4a5"/>
</p:tagLst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TM03457444[[fn=Основа]]</Template>
  <TotalTime>795</TotalTime>
  <Words>1236</Words>
  <Application>Microsoft Office PowerPoint</Application>
  <PresentationFormat>Экран (4:3)</PresentationFormat>
  <Paragraphs>137</Paragraphs>
  <Slides>17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Базис</vt:lpstr>
      <vt:lpstr> Проект «Моя  семья»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Игровая деятельность дошкольников </vt:lpstr>
      <vt:lpstr>Художественно-эстетическое  развитие</vt:lpstr>
      <vt:lpstr>Презентация PowerPoint</vt:lpstr>
      <vt:lpstr>Презентация PowerPoint</vt:lpstr>
      <vt:lpstr>Стихи по теме проекта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Антонина</dc:creator>
  <cp:lastModifiedBy>Admin</cp:lastModifiedBy>
  <cp:revision>406</cp:revision>
  <dcterms:created xsi:type="dcterms:W3CDTF">2014-09-12T06:04:27Z</dcterms:created>
  <dcterms:modified xsi:type="dcterms:W3CDTF">2020-02-21T04:16:17Z</dcterms:modified>
</cp:coreProperties>
</file>